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96" r:id="rId2"/>
  </p:sldMasterIdLst>
  <p:notesMasterIdLst>
    <p:notesMasterId r:id="rId73"/>
  </p:notesMasterIdLst>
  <p:handoutMasterIdLst>
    <p:handoutMasterId r:id="rId74"/>
  </p:handoutMasterIdLst>
  <p:sldIdLst>
    <p:sldId id="364" r:id="rId3"/>
    <p:sldId id="354" r:id="rId4"/>
    <p:sldId id="355" r:id="rId5"/>
    <p:sldId id="356" r:id="rId6"/>
    <p:sldId id="357" r:id="rId7"/>
    <p:sldId id="365" r:id="rId8"/>
    <p:sldId id="378" r:id="rId9"/>
    <p:sldId id="309" r:id="rId10"/>
    <p:sldId id="310" r:id="rId11"/>
    <p:sldId id="311" r:id="rId12"/>
    <p:sldId id="312" r:id="rId13"/>
    <p:sldId id="313" r:id="rId14"/>
    <p:sldId id="361" r:id="rId15"/>
    <p:sldId id="314" r:id="rId16"/>
    <p:sldId id="323" r:id="rId17"/>
    <p:sldId id="324" r:id="rId18"/>
    <p:sldId id="325" r:id="rId19"/>
    <p:sldId id="326" r:id="rId20"/>
    <p:sldId id="327" r:id="rId21"/>
    <p:sldId id="328" r:id="rId22"/>
    <p:sldId id="329" r:id="rId23"/>
    <p:sldId id="330" r:id="rId24"/>
    <p:sldId id="331" r:id="rId25"/>
    <p:sldId id="335" r:id="rId26"/>
    <p:sldId id="336" r:id="rId27"/>
    <p:sldId id="337" r:id="rId28"/>
    <p:sldId id="338" r:id="rId29"/>
    <p:sldId id="339" r:id="rId30"/>
    <p:sldId id="379" r:id="rId31"/>
    <p:sldId id="341" r:id="rId32"/>
    <p:sldId id="342" r:id="rId33"/>
    <p:sldId id="343" r:id="rId34"/>
    <p:sldId id="332" r:id="rId35"/>
    <p:sldId id="366" r:id="rId36"/>
    <p:sldId id="367" r:id="rId37"/>
    <p:sldId id="368" r:id="rId38"/>
    <p:sldId id="369" r:id="rId39"/>
    <p:sldId id="370" r:id="rId40"/>
    <p:sldId id="371" r:id="rId41"/>
    <p:sldId id="372" r:id="rId42"/>
    <p:sldId id="373" r:id="rId43"/>
    <p:sldId id="374" r:id="rId44"/>
    <p:sldId id="375" r:id="rId45"/>
    <p:sldId id="377" r:id="rId46"/>
    <p:sldId id="381" r:id="rId47"/>
    <p:sldId id="382" r:id="rId48"/>
    <p:sldId id="383" r:id="rId49"/>
    <p:sldId id="384" r:id="rId50"/>
    <p:sldId id="385" r:id="rId51"/>
    <p:sldId id="386" r:id="rId52"/>
    <p:sldId id="387" r:id="rId53"/>
    <p:sldId id="388" r:id="rId54"/>
    <p:sldId id="389" r:id="rId55"/>
    <p:sldId id="390" r:id="rId56"/>
    <p:sldId id="391" r:id="rId57"/>
    <p:sldId id="392" r:id="rId58"/>
    <p:sldId id="344" r:id="rId59"/>
    <p:sldId id="362" r:id="rId60"/>
    <p:sldId id="302" r:id="rId61"/>
    <p:sldId id="300" r:id="rId62"/>
    <p:sldId id="299" r:id="rId63"/>
    <p:sldId id="345" r:id="rId64"/>
    <p:sldId id="346" r:id="rId65"/>
    <p:sldId id="347" r:id="rId66"/>
    <p:sldId id="348" r:id="rId67"/>
    <p:sldId id="349" r:id="rId68"/>
    <p:sldId id="350" r:id="rId69"/>
    <p:sldId id="380" r:id="rId70"/>
    <p:sldId id="393" r:id="rId71"/>
    <p:sldId id="363" r:id="rId72"/>
  </p:sldIdLst>
  <p:sldSz cx="12192000" cy="6858000"/>
  <p:notesSz cx="6858000" cy="9945688"/>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סגנון בהיר 1 - הדגשה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סגנון בהיר 1 - הדגשה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D083AE6-46FA-4A59-8FB0-9F97EB10719F}" styleName="סגנון בהיר 3 - הדגשה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סגנון ביניים 1 - הדגשה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68" d="100"/>
          <a:sy n="68" d="100"/>
        </p:scale>
        <p:origin x="616"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5453" y="0"/>
            <a:ext cx="2972547" cy="497842"/>
          </a:xfrm>
          <a:prstGeom prst="rect">
            <a:avLst/>
          </a:prstGeom>
        </p:spPr>
        <p:txBody>
          <a:bodyPr vert="horz" lIns="91870" tIns="45935" rIns="91870" bIns="45935" rtlCol="1"/>
          <a:lstStyle>
            <a:lvl1pPr algn="r">
              <a:defRPr sz="1200"/>
            </a:lvl1pPr>
          </a:lstStyle>
          <a:p>
            <a:endParaRPr lang="he-IL"/>
          </a:p>
        </p:txBody>
      </p:sp>
      <p:sp>
        <p:nvSpPr>
          <p:cNvPr id="3" name="מציין מיקום של תאריך 2"/>
          <p:cNvSpPr>
            <a:spLocks noGrp="1"/>
          </p:cNvSpPr>
          <p:nvPr>
            <p:ph type="dt" sz="quarter" idx="1"/>
          </p:nvPr>
        </p:nvSpPr>
        <p:spPr>
          <a:xfrm>
            <a:off x="1602" y="0"/>
            <a:ext cx="2972547" cy="497842"/>
          </a:xfrm>
          <a:prstGeom prst="rect">
            <a:avLst/>
          </a:prstGeom>
        </p:spPr>
        <p:txBody>
          <a:bodyPr vert="horz" lIns="91870" tIns="45935" rIns="91870" bIns="45935" rtlCol="1"/>
          <a:lstStyle>
            <a:lvl1pPr algn="l">
              <a:defRPr sz="1200"/>
            </a:lvl1pPr>
          </a:lstStyle>
          <a:p>
            <a:fld id="{795D9F76-2CCE-490B-86B4-9A79A7581620}" type="datetimeFigureOut">
              <a:rPr lang="he-IL" smtClean="0"/>
              <a:t>כ'/אדר ב/תשע"ט</a:t>
            </a:fld>
            <a:endParaRPr lang="he-IL"/>
          </a:p>
        </p:txBody>
      </p:sp>
      <p:sp>
        <p:nvSpPr>
          <p:cNvPr id="4" name="מציין מיקום של כותרת תחתונה 3"/>
          <p:cNvSpPr>
            <a:spLocks noGrp="1"/>
          </p:cNvSpPr>
          <p:nvPr>
            <p:ph type="ftr" sz="quarter" idx="2"/>
          </p:nvPr>
        </p:nvSpPr>
        <p:spPr>
          <a:xfrm>
            <a:off x="3885453" y="9447846"/>
            <a:ext cx="2972547" cy="497842"/>
          </a:xfrm>
          <a:prstGeom prst="rect">
            <a:avLst/>
          </a:prstGeom>
        </p:spPr>
        <p:txBody>
          <a:bodyPr vert="horz" lIns="91870" tIns="45935" rIns="91870" bIns="45935"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602" y="9447846"/>
            <a:ext cx="2972547" cy="497842"/>
          </a:xfrm>
          <a:prstGeom prst="rect">
            <a:avLst/>
          </a:prstGeom>
        </p:spPr>
        <p:txBody>
          <a:bodyPr vert="horz" lIns="91870" tIns="45935" rIns="91870" bIns="45935" rtlCol="1" anchor="b"/>
          <a:lstStyle>
            <a:lvl1pPr algn="l">
              <a:defRPr sz="1200"/>
            </a:lvl1pPr>
          </a:lstStyle>
          <a:p>
            <a:fld id="{62B6B761-55D4-417A-A033-F24684DC6FFE}" type="slidenum">
              <a:rPr lang="he-IL" smtClean="0"/>
              <a:t>‹#›</a:t>
            </a:fld>
            <a:endParaRPr lang="he-IL"/>
          </a:p>
        </p:txBody>
      </p:sp>
    </p:spTree>
    <p:extLst>
      <p:ext uri="{BB962C8B-B14F-4D97-AF65-F5344CB8AC3E}">
        <p14:creationId xmlns:p14="http://schemas.microsoft.com/office/powerpoint/2010/main" val="896174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1" y="0"/>
            <a:ext cx="2971800" cy="499012"/>
          </a:xfrm>
          <a:prstGeom prst="rect">
            <a:avLst/>
          </a:prstGeom>
        </p:spPr>
        <p:txBody>
          <a:bodyPr vert="horz" lIns="91870" tIns="45935" rIns="91870" bIns="45935"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99012"/>
          </a:xfrm>
          <a:prstGeom prst="rect">
            <a:avLst/>
          </a:prstGeom>
        </p:spPr>
        <p:txBody>
          <a:bodyPr vert="horz" lIns="91870" tIns="45935" rIns="91870" bIns="45935" rtlCol="1"/>
          <a:lstStyle>
            <a:lvl1pPr algn="l">
              <a:defRPr sz="1200"/>
            </a:lvl1pPr>
          </a:lstStyle>
          <a:p>
            <a:fld id="{9D28B07E-F5B4-46BE-8086-5F69EF8F7DC7}" type="datetimeFigureOut">
              <a:rPr lang="he-IL" smtClean="0"/>
              <a:t>כ'/אדר ב/תשע"ט</a:t>
            </a:fld>
            <a:endParaRPr lang="he-IL"/>
          </a:p>
        </p:txBody>
      </p:sp>
      <p:sp>
        <p:nvSpPr>
          <p:cNvPr id="4" name="מציין מיקום של תמונת שקופית 3"/>
          <p:cNvSpPr>
            <a:spLocks noGrp="1" noRot="1" noChangeAspect="1"/>
          </p:cNvSpPr>
          <p:nvPr>
            <p:ph type="sldImg" idx="2"/>
          </p:nvPr>
        </p:nvSpPr>
        <p:spPr>
          <a:xfrm>
            <a:off x="446088" y="1244600"/>
            <a:ext cx="5965825" cy="3355975"/>
          </a:xfrm>
          <a:prstGeom prst="rect">
            <a:avLst/>
          </a:prstGeom>
          <a:noFill/>
          <a:ln w="12700">
            <a:solidFill>
              <a:prstClr val="black"/>
            </a:solidFill>
          </a:ln>
        </p:spPr>
        <p:txBody>
          <a:bodyPr vert="horz" lIns="91870" tIns="45935" rIns="91870" bIns="45935" rtlCol="1" anchor="ctr"/>
          <a:lstStyle/>
          <a:p>
            <a:endParaRPr lang="he-IL"/>
          </a:p>
        </p:txBody>
      </p:sp>
      <p:sp>
        <p:nvSpPr>
          <p:cNvPr id="5" name="מציין מיקום של הערות 4"/>
          <p:cNvSpPr>
            <a:spLocks noGrp="1"/>
          </p:cNvSpPr>
          <p:nvPr>
            <p:ph type="body" sz="quarter" idx="3"/>
          </p:nvPr>
        </p:nvSpPr>
        <p:spPr>
          <a:xfrm>
            <a:off x="685801" y="4786362"/>
            <a:ext cx="5486400" cy="3916115"/>
          </a:xfrm>
          <a:prstGeom prst="rect">
            <a:avLst/>
          </a:prstGeom>
        </p:spPr>
        <p:txBody>
          <a:bodyPr vert="horz" lIns="91870" tIns="45935" rIns="91870" bIns="45935"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1" y="9446679"/>
            <a:ext cx="2971800" cy="499011"/>
          </a:xfrm>
          <a:prstGeom prst="rect">
            <a:avLst/>
          </a:prstGeom>
        </p:spPr>
        <p:txBody>
          <a:bodyPr vert="horz" lIns="91870" tIns="45935" rIns="91870" bIns="45935"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9446679"/>
            <a:ext cx="2971800" cy="499011"/>
          </a:xfrm>
          <a:prstGeom prst="rect">
            <a:avLst/>
          </a:prstGeom>
        </p:spPr>
        <p:txBody>
          <a:bodyPr vert="horz" lIns="91870" tIns="45935" rIns="91870" bIns="45935" rtlCol="1" anchor="b"/>
          <a:lstStyle>
            <a:lvl1pPr algn="l">
              <a:defRPr sz="1200"/>
            </a:lvl1pPr>
          </a:lstStyle>
          <a:p>
            <a:fld id="{FFF275C9-37C4-4844-A5CF-FEE7CF3F3A43}" type="slidenum">
              <a:rPr lang="he-IL" smtClean="0"/>
              <a:t>‹#›</a:t>
            </a:fld>
            <a:endParaRPr lang="he-IL"/>
          </a:p>
        </p:txBody>
      </p:sp>
    </p:spTree>
    <p:extLst>
      <p:ext uri="{BB962C8B-B14F-4D97-AF65-F5344CB8AC3E}">
        <p14:creationId xmlns:p14="http://schemas.microsoft.com/office/powerpoint/2010/main" val="11041115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176213" y="811213"/>
            <a:ext cx="7210426" cy="4056062"/>
          </a:xfrm>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6E5E8631-3ACA-4475-A1E9-0823925BE24F}" type="slidenum">
              <a:rPr lang="he-IL">
                <a:solidFill>
                  <a:prstClr val="black"/>
                </a:solidFill>
              </a:rPr>
              <a:pPr/>
              <a:t>3</a:t>
            </a:fld>
            <a:endParaRPr lang="he-IL">
              <a:solidFill>
                <a:prstClr val="black"/>
              </a:solidFill>
            </a:endParaRPr>
          </a:p>
        </p:txBody>
      </p:sp>
    </p:spTree>
    <p:extLst>
      <p:ext uri="{BB962C8B-B14F-4D97-AF65-F5344CB8AC3E}">
        <p14:creationId xmlns:p14="http://schemas.microsoft.com/office/powerpoint/2010/main" val="4046185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176213" y="811213"/>
            <a:ext cx="7210426" cy="4056062"/>
          </a:xfrm>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6E5E8631-3ACA-4475-A1E9-0823925BE24F}" type="slidenum">
              <a:rPr lang="he-IL">
                <a:solidFill>
                  <a:prstClr val="black"/>
                </a:solidFill>
              </a:rPr>
              <a:pPr/>
              <a:t>6</a:t>
            </a:fld>
            <a:endParaRPr lang="he-IL">
              <a:solidFill>
                <a:prstClr val="black"/>
              </a:solidFill>
            </a:endParaRPr>
          </a:p>
        </p:txBody>
      </p:sp>
    </p:spTree>
    <p:extLst>
      <p:ext uri="{BB962C8B-B14F-4D97-AF65-F5344CB8AC3E}">
        <p14:creationId xmlns:p14="http://schemas.microsoft.com/office/powerpoint/2010/main" val="505647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lvl1pPr>
              <a:defRPr/>
            </a:lvl1pPr>
          </a:lstStyle>
          <a:p>
            <a:endParaRPr lang="es-ES" altLang="he-IL">
              <a:solidFill>
                <a:srgbClr val="000000"/>
              </a:solidFill>
            </a:endParaRPr>
          </a:p>
        </p:txBody>
      </p:sp>
      <p:sp>
        <p:nvSpPr>
          <p:cNvPr id="5" name="מציין מיקום של כותרת תחתונה 4"/>
          <p:cNvSpPr>
            <a:spLocks noGrp="1"/>
          </p:cNvSpPr>
          <p:nvPr>
            <p:ph type="ftr" sz="quarter" idx="11"/>
          </p:nvPr>
        </p:nvSpPr>
        <p:spPr/>
        <p:txBody>
          <a:bodyPr/>
          <a:lstStyle>
            <a:lvl1pPr>
              <a:defRPr/>
            </a:lvl1pPr>
          </a:lstStyle>
          <a:p>
            <a:endParaRPr lang="es-ES" altLang="he-IL">
              <a:solidFill>
                <a:srgbClr val="000000"/>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9F8B2372-F1EA-46A9-B051-9143CB523502}"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1905273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endParaRPr lang="es-ES" altLang="he-IL">
              <a:solidFill>
                <a:srgbClr val="000000"/>
              </a:solidFill>
            </a:endParaRPr>
          </a:p>
        </p:txBody>
      </p:sp>
      <p:sp>
        <p:nvSpPr>
          <p:cNvPr id="5" name="מציין מיקום של כותרת תחתונה 4"/>
          <p:cNvSpPr>
            <a:spLocks noGrp="1"/>
          </p:cNvSpPr>
          <p:nvPr>
            <p:ph type="ftr" sz="quarter" idx="11"/>
          </p:nvPr>
        </p:nvSpPr>
        <p:spPr/>
        <p:txBody>
          <a:bodyPr/>
          <a:lstStyle>
            <a:lvl1pPr>
              <a:defRPr/>
            </a:lvl1pPr>
          </a:lstStyle>
          <a:p>
            <a:endParaRPr lang="es-ES" altLang="he-IL">
              <a:solidFill>
                <a:srgbClr val="000000"/>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E2887166-9942-4F39-85CE-43D4FEA36677}"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1992825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839200" y="274639"/>
            <a:ext cx="27432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609600" y="274639"/>
            <a:ext cx="80264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endParaRPr lang="es-ES" altLang="he-IL">
              <a:solidFill>
                <a:srgbClr val="000000"/>
              </a:solidFill>
            </a:endParaRPr>
          </a:p>
        </p:txBody>
      </p:sp>
      <p:sp>
        <p:nvSpPr>
          <p:cNvPr id="5" name="מציין מיקום של כותרת תחתונה 4"/>
          <p:cNvSpPr>
            <a:spLocks noGrp="1"/>
          </p:cNvSpPr>
          <p:nvPr>
            <p:ph type="ftr" sz="quarter" idx="11"/>
          </p:nvPr>
        </p:nvSpPr>
        <p:spPr/>
        <p:txBody>
          <a:bodyPr/>
          <a:lstStyle>
            <a:lvl1pPr>
              <a:defRPr/>
            </a:lvl1pPr>
          </a:lstStyle>
          <a:p>
            <a:endParaRPr lang="es-ES" altLang="he-IL">
              <a:solidFill>
                <a:srgbClr val="000000"/>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9459E172-DC19-471D-8227-23D2ED2B3F31}"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176130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lvl1pPr>
              <a:defRPr/>
            </a:lvl1pPr>
          </a:lstStyle>
          <a:p>
            <a:endParaRPr lang="es-ES" altLang="he-IL">
              <a:solidFill>
                <a:srgbClr val="000000"/>
              </a:solidFill>
            </a:endParaRPr>
          </a:p>
        </p:txBody>
      </p:sp>
      <p:sp>
        <p:nvSpPr>
          <p:cNvPr id="5" name="מציין מיקום של כותרת תחתונה 4"/>
          <p:cNvSpPr>
            <a:spLocks noGrp="1"/>
          </p:cNvSpPr>
          <p:nvPr>
            <p:ph type="ftr" sz="quarter" idx="11"/>
          </p:nvPr>
        </p:nvSpPr>
        <p:spPr/>
        <p:txBody>
          <a:bodyPr/>
          <a:lstStyle>
            <a:lvl1pPr>
              <a:defRPr/>
            </a:lvl1pPr>
          </a:lstStyle>
          <a:p>
            <a:endParaRPr lang="es-ES" altLang="he-IL">
              <a:solidFill>
                <a:srgbClr val="000000"/>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9F9551EC-B6B6-4C67-BD4C-9F35D285D2E5}"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56055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endParaRPr lang="es-ES" altLang="he-IL">
              <a:solidFill>
                <a:srgbClr val="000000"/>
              </a:solidFill>
            </a:endParaRPr>
          </a:p>
        </p:txBody>
      </p:sp>
      <p:sp>
        <p:nvSpPr>
          <p:cNvPr id="5" name="מציין מיקום של כותרת תחתונה 4"/>
          <p:cNvSpPr>
            <a:spLocks noGrp="1"/>
          </p:cNvSpPr>
          <p:nvPr>
            <p:ph type="ftr" sz="quarter" idx="11"/>
          </p:nvPr>
        </p:nvSpPr>
        <p:spPr/>
        <p:txBody>
          <a:bodyPr/>
          <a:lstStyle>
            <a:lvl1pPr>
              <a:defRPr/>
            </a:lvl1pPr>
          </a:lstStyle>
          <a:p>
            <a:endParaRPr lang="es-ES" altLang="he-IL">
              <a:solidFill>
                <a:srgbClr val="000000"/>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4E60823C-2CB6-4576-83B3-7AFC26714EF9}"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4222553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1" y="1709739"/>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endParaRPr lang="es-ES" altLang="he-IL">
              <a:solidFill>
                <a:srgbClr val="000000"/>
              </a:solidFill>
            </a:endParaRPr>
          </a:p>
        </p:txBody>
      </p:sp>
      <p:sp>
        <p:nvSpPr>
          <p:cNvPr id="5" name="מציין מיקום של כותרת תחתונה 4"/>
          <p:cNvSpPr>
            <a:spLocks noGrp="1"/>
          </p:cNvSpPr>
          <p:nvPr>
            <p:ph type="ftr" sz="quarter" idx="11"/>
          </p:nvPr>
        </p:nvSpPr>
        <p:spPr/>
        <p:txBody>
          <a:bodyPr/>
          <a:lstStyle>
            <a:lvl1pPr>
              <a:defRPr/>
            </a:lvl1pPr>
          </a:lstStyle>
          <a:p>
            <a:endParaRPr lang="es-ES" altLang="he-IL">
              <a:solidFill>
                <a:srgbClr val="000000"/>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EDC3362D-FE50-4972-A393-D0CABBC2CF90}"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1813604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609600" y="1600201"/>
            <a:ext cx="5384800" cy="452596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97600" y="1600201"/>
            <a:ext cx="5384800" cy="452596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lvl1pPr>
              <a:defRPr/>
            </a:lvl1pPr>
          </a:lstStyle>
          <a:p>
            <a:endParaRPr lang="es-ES" altLang="he-IL">
              <a:solidFill>
                <a:srgbClr val="000000"/>
              </a:solidFill>
            </a:endParaRPr>
          </a:p>
        </p:txBody>
      </p:sp>
      <p:sp>
        <p:nvSpPr>
          <p:cNvPr id="6" name="מציין מיקום של כותרת תחתונה 5"/>
          <p:cNvSpPr>
            <a:spLocks noGrp="1"/>
          </p:cNvSpPr>
          <p:nvPr>
            <p:ph type="ftr" sz="quarter" idx="11"/>
          </p:nvPr>
        </p:nvSpPr>
        <p:spPr/>
        <p:txBody>
          <a:bodyPr/>
          <a:lstStyle>
            <a:lvl1pPr>
              <a:defRPr/>
            </a:lvl1pPr>
          </a:lstStyle>
          <a:p>
            <a:endParaRPr lang="es-ES" altLang="he-IL">
              <a:solidFill>
                <a:srgbClr val="000000"/>
              </a:solidFill>
            </a:endParaRPr>
          </a:p>
        </p:txBody>
      </p:sp>
      <p:sp>
        <p:nvSpPr>
          <p:cNvPr id="7" name="מציין מיקום של מספר שקופית 6"/>
          <p:cNvSpPr>
            <a:spLocks noGrp="1"/>
          </p:cNvSpPr>
          <p:nvPr>
            <p:ph type="sldNum" sz="quarter" idx="12"/>
          </p:nvPr>
        </p:nvSpPr>
        <p:spPr/>
        <p:txBody>
          <a:bodyPr/>
          <a:lstStyle>
            <a:lvl1pPr>
              <a:defRPr/>
            </a:lvl1pPr>
          </a:lstStyle>
          <a:p>
            <a:fld id="{F884C6C3-BA51-4E18-8921-0EEC16EEB00A}"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3972567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40317" y="365126"/>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40318" y="2505075"/>
            <a:ext cx="5158316"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71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lvl1pPr>
              <a:defRPr/>
            </a:lvl1pPr>
          </a:lstStyle>
          <a:p>
            <a:endParaRPr lang="es-ES" altLang="he-IL">
              <a:solidFill>
                <a:srgbClr val="000000"/>
              </a:solidFill>
            </a:endParaRPr>
          </a:p>
        </p:txBody>
      </p:sp>
      <p:sp>
        <p:nvSpPr>
          <p:cNvPr id="8" name="מציין מיקום של כותרת תחתונה 7"/>
          <p:cNvSpPr>
            <a:spLocks noGrp="1"/>
          </p:cNvSpPr>
          <p:nvPr>
            <p:ph type="ftr" sz="quarter" idx="11"/>
          </p:nvPr>
        </p:nvSpPr>
        <p:spPr/>
        <p:txBody>
          <a:bodyPr/>
          <a:lstStyle>
            <a:lvl1pPr>
              <a:defRPr/>
            </a:lvl1pPr>
          </a:lstStyle>
          <a:p>
            <a:endParaRPr lang="es-ES" altLang="he-IL">
              <a:solidFill>
                <a:srgbClr val="000000"/>
              </a:solidFill>
            </a:endParaRPr>
          </a:p>
        </p:txBody>
      </p:sp>
      <p:sp>
        <p:nvSpPr>
          <p:cNvPr id="9" name="מציין מיקום של מספר שקופית 8"/>
          <p:cNvSpPr>
            <a:spLocks noGrp="1"/>
          </p:cNvSpPr>
          <p:nvPr>
            <p:ph type="sldNum" sz="quarter" idx="12"/>
          </p:nvPr>
        </p:nvSpPr>
        <p:spPr/>
        <p:txBody>
          <a:bodyPr/>
          <a:lstStyle>
            <a:lvl1pPr>
              <a:defRPr/>
            </a:lvl1pPr>
          </a:lstStyle>
          <a:p>
            <a:fld id="{E63ECC9E-9F07-4540-AAB4-FE5D434A8E18}"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42278953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lvl1pPr>
              <a:defRPr/>
            </a:lvl1pPr>
          </a:lstStyle>
          <a:p>
            <a:endParaRPr lang="es-ES" altLang="he-IL">
              <a:solidFill>
                <a:srgbClr val="000000"/>
              </a:solidFill>
            </a:endParaRPr>
          </a:p>
        </p:txBody>
      </p:sp>
      <p:sp>
        <p:nvSpPr>
          <p:cNvPr id="4" name="מציין מיקום של כותרת תחתונה 3"/>
          <p:cNvSpPr>
            <a:spLocks noGrp="1"/>
          </p:cNvSpPr>
          <p:nvPr>
            <p:ph type="ftr" sz="quarter" idx="11"/>
          </p:nvPr>
        </p:nvSpPr>
        <p:spPr/>
        <p:txBody>
          <a:bodyPr/>
          <a:lstStyle>
            <a:lvl1pPr>
              <a:defRPr/>
            </a:lvl1pPr>
          </a:lstStyle>
          <a:p>
            <a:endParaRPr lang="es-ES" altLang="he-IL">
              <a:solidFill>
                <a:srgbClr val="000000"/>
              </a:solidFill>
            </a:endParaRPr>
          </a:p>
        </p:txBody>
      </p:sp>
      <p:sp>
        <p:nvSpPr>
          <p:cNvPr id="5" name="מציין מיקום של מספר שקופית 4"/>
          <p:cNvSpPr>
            <a:spLocks noGrp="1"/>
          </p:cNvSpPr>
          <p:nvPr>
            <p:ph type="sldNum" sz="quarter" idx="12"/>
          </p:nvPr>
        </p:nvSpPr>
        <p:spPr/>
        <p:txBody>
          <a:bodyPr/>
          <a:lstStyle>
            <a:lvl1pPr>
              <a:defRPr/>
            </a:lvl1pPr>
          </a:lstStyle>
          <a:p>
            <a:fld id="{BCE4B8FC-F766-4592-801E-E22401B1A854}"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28599448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lvl1pPr>
              <a:defRPr/>
            </a:lvl1pPr>
          </a:lstStyle>
          <a:p>
            <a:endParaRPr lang="es-ES" altLang="he-IL">
              <a:solidFill>
                <a:srgbClr val="000000"/>
              </a:solidFill>
            </a:endParaRPr>
          </a:p>
        </p:txBody>
      </p:sp>
      <p:sp>
        <p:nvSpPr>
          <p:cNvPr id="3" name="מציין מיקום של כותרת תחתונה 2"/>
          <p:cNvSpPr>
            <a:spLocks noGrp="1"/>
          </p:cNvSpPr>
          <p:nvPr>
            <p:ph type="ftr" sz="quarter" idx="11"/>
          </p:nvPr>
        </p:nvSpPr>
        <p:spPr/>
        <p:txBody>
          <a:bodyPr/>
          <a:lstStyle>
            <a:lvl1pPr>
              <a:defRPr/>
            </a:lvl1pPr>
          </a:lstStyle>
          <a:p>
            <a:endParaRPr lang="es-ES" altLang="he-IL">
              <a:solidFill>
                <a:srgbClr val="000000"/>
              </a:solidFill>
            </a:endParaRPr>
          </a:p>
        </p:txBody>
      </p:sp>
      <p:sp>
        <p:nvSpPr>
          <p:cNvPr id="4" name="מציין מיקום של מספר שקופית 3"/>
          <p:cNvSpPr>
            <a:spLocks noGrp="1"/>
          </p:cNvSpPr>
          <p:nvPr>
            <p:ph type="sldNum" sz="quarter" idx="12"/>
          </p:nvPr>
        </p:nvSpPr>
        <p:spPr/>
        <p:txBody>
          <a:bodyPr/>
          <a:lstStyle>
            <a:lvl1pPr>
              <a:defRPr/>
            </a:lvl1pPr>
          </a:lstStyle>
          <a:p>
            <a:fld id="{55E0C4FC-2EAE-4243-9FEC-1F2397C1DB5A}"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34955272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40318" y="457200"/>
            <a:ext cx="393276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lvl1pPr>
              <a:defRPr/>
            </a:lvl1pPr>
          </a:lstStyle>
          <a:p>
            <a:endParaRPr lang="es-ES" altLang="he-IL">
              <a:solidFill>
                <a:srgbClr val="000000"/>
              </a:solidFill>
            </a:endParaRPr>
          </a:p>
        </p:txBody>
      </p:sp>
      <p:sp>
        <p:nvSpPr>
          <p:cNvPr id="6" name="מציין מיקום של כותרת תחתונה 5"/>
          <p:cNvSpPr>
            <a:spLocks noGrp="1"/>
          </p:cNvSpPr>
          <p:nvPr>
            <p:ph type="ftr" sz="quarter" idx="11"/>
          </p:nvPr>
        </p:nvSpPr>
        <p:spPr/>
        <p:txBody>
          <a:bodyPr/>
          <a:lstStyle>
            <a:lvl1pPr>
              <a:defRPr/>
            </a:lvl1pPr>
          </a:lstStyle>
          <a:p>
            <a:endParaRPr lang="es-ES" altLang="he-IL">
              <a:solidFill>
                <a:srgbClr val="000000"/>
              </a:solidFill>
            </a:endParaRPr>
          </a:p>
        </p:txBody>
      </p:sp>
      <p:sp>
        <p:nvSpPr>
          <p:cNvPr id="7" name="מציין מיקום של מספר שקופית 6"/>
          <p:cNvSpPr>
            <a:spLocks noGrp="1"/>
          </p:cNvSpPr>
          <p:nvPr>
            <p:ph type="sldNum" sz="quarter" idx="12"/>
          </p:nvPr>
        </p:nvSpPr>
        <p:spPr/>
        <p:txBody>
          <a:bodyPr/>
          <a:lstStyle>
            <a:lvl1pPr>
              <a:defRPr/>
            </a:lvl1pPr>
          </a:lstStyle>
          <a:p>
            <a:fld id="{A9E1A12D-DB72-412C-8F36-14D96484974D}"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3089165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endParaRPr lang="es-ES" altLang="he-IL">
              <a:solidFill>
                <a:srgbClr val="000000"/>
              </a:solidFill>
            </a:endParaRPr>
          </a:p>
        </p:txBody>
      </p:sp>
      <p:sp>
        <p:nvSpPr>
          <p:cNvPr id="5" name="מציין מיקום של כותרת תחתונה 4"/>
          <p:cNvSpPr>
            <a:spLocks noGrp="1"/>
          </p:cNvSpPr>
          <p:nvPr>
            <p:ph type="ftr" sz="quarter" idx="11"/>
          </p:nvPr>
        </p:nvSpPr>
        <p:spPr/>
        <p:txBody>
          <a:bodyPr/>
          <a:lstStyle>
            <a:lvl1pPr>
              <a:defRPr/>
            </a:lvl1pPr>
          </a:lstStyle>
          <a:p>
            <a:endParaRPr lang="es-ES" altLang="he-IL">
              <a:solidFill>
                <a:srgbClr val="000000"/>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ACF3BF1B-7CF2-46C8-B2E4-F88AFD5EDB6A}"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38494086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40318" y="457200"/>
            <a:ext cx="393276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lvl1pPr>
              <a:defRPr/>
            </a:lvl1pPr>
          </a:lstStyle>
          <a:p>
            <a:endParaRPr lang="es-ES" altLang="he-IL">
              <a:solidFill>
                <a:srgbClr val="000000"/>
              </a:solidFill>
            </a:endParaRPr>
          </a:p>
        </p:txBody>
      </p:sp>
      <p:sp>
        <p:nvSpPr>
          <p:cNvPr id="6" name="מציין מיקום של כותרת תחתונה 5"/>
          <p:cNvSpPr>
            <a:spLocks noGrp="1"/>
          </p:cNvSpPr>
          <p:nvPr>
            <p:ph type="ftr" sz="quarter" idx="11"/>
          </p:nvPr>
        </p:nvSpPr>
        <p:spPr/>
        <p:txBody>
          <a:bodyPr/>
          <a:lstStyle>
            <a:lvl1pPr>
              <a:defRPr/>
            </a:lvl1pPr>
          </a:lstStyle>
          <a:p>
            <a:endParaRPr lang="es-ES" altLang="he-IL">
              <a:solidFill>
                <a:srgbClr val="000000"/>
              </a:solidFill>
            </a:endParaRPr>
          </a:p>
        </p:txBody>
      </p:sp>
      <p:sp>
        <p:nvSpPr>
          <p:cNvPr id="7" name="מציין מיקום של מספר שקופית 6"/>
          <p:cNvSpPr>
            <a:spLocks noGrp="1"/>
          </p:cNvSpPr>
          <p:nvPr>
            <p:ph type="sldNum" sz="quarter" idx="12"/>
          </p:nvPr>
        </p:nvSpPr>
        <p:spPr/>
        <p:txBody>
          <a:bodyPr/>
          <a:lstStyle>
            <a:lvl1pPr>
              <a:defRPr/>
            </a:lvl1pPr>
          </a:lstStyle>
          <a:p>
            <a:fld id="{34A16C78-CD2A-48AB-B8E0-F8CCB4A87928}"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3721788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endParaRPr lang="es-ES" altLang="he-IL">
              <a:solidFill>
                <a:srgbClr val="000000"/>
              </a:solidFill>
            </a:endParaRPr>
          </a:p>
        </p:txBody>
      </p:sp>
      <p:sp>
        <p:nvSpPr>
          <p:cNvPr id="5" name="מציין מיקום של כותרת תחתונה 4"/>
          <p:cNvSpPr>
            <a:spLocks noGrp="1"/>
          </p:cNvSpPr>
          <p:nvPr>
            <p:ph type="ftr" sz="quarter" idx="11"/>
          </p:nvPr>
        </p:nvSpPr>
        <p:spPr/>
        <p:txBody>
          <a:bodyPr/>
          <a:lstStyle>
            <a:lvl1pPr>
              <a:defRPr/>
            </a:lvl1pPr>
          </a:lstStyle>
          <a:p>
            <a:endParaRPr lang="es-ES" altLang="he-IL">
              <a:solidFill>
                <a:srgbClr val="000000"/>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05DB68F6-6602-4DE3-8294-5AE5418195BB}"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13348961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839200" y="274639"/>
            <a:ext cx="27432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609600" y="274639"/>
            <a:ext cx="80264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endParaRPr lang="es-ES" altLang="he-IL">
              <a:solidFill>
                <a:srgbClr val="000000"/>
              </a:solidFill>
            </a:endParaRPr>
          </a:p>
        </p:txBody>
      </p:sp>
      <p:sp>
        <p:nvSpPr>
          <p:cNvPr id="5" name="מציין מיקום של כותרת תחתונה 4"/>
          <p:cNvSpPr>
            <a:spLocks noGrp="1"/>
          </p:cNvSpPr>
          <p:nvPr>
            <p:ph type="ftr" sz="quarter" idx="11"/>
          </p:nvPr>
        </p:nvSpPr>
        <p:spPr/>
        <p:txBody>
          <a:bodyPr/>
          <a:lstStyle>
            <a:lvl1pPr>
              <a:defRPr/>
            </a:lvl1pPr>
          </a:lstStyle>
          <a:p>
            <a:endParaRPr lang="es-ES" altLang="he-IL">
              <a:solidFill>
                <a:srgbClr val="000000"/>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E62EFA48-E8A9-4864-A373-758FE137D633}"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368899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1" y="1709739"/>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endParaRPr lang="es-ES" altLang="he-IL">
              <a:solidFill>
                <a:srgbClr val="000000"/>
              </a:solidFill>
            </a:endParaRPr>
          </a:p>
        </p:txBody>
      </p:sp>
      <p:sp>
        <p:nvSpPr>
          <p:cNvPr id="5" name="מציין מיקום של כותרת תחתונה 4"/>
          <p:cNvSpPr>
            <a:spLocks noGrp="1"/>
          </p:cNvSpPr>
          <p:nvPr>
            <p:ph type="ftr" sz="quarter" idx="11"/>
          </p:nvPr>
        </p:nvSpPr>
        <p:spPr/>
        <p:txBody>
          <a:bodyPr/>
          <a:lstStyle>
            <a:lvl1pPr>
              <a:defRPr/>
            </a:lvl1pPr>
          </a:lstStyle>
          <a:p>
            <a:endParaRPr lang="es-ES" altLang="he-IL">
              <a:solidFill>
                <a:srgbClr val="000000"/>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7FE9C2E4-F780-4ECF-A9E2-19BD6AA30014}"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784844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609600" y="1600201"/>
            <a:ext cx="5384800" cy="452596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97600" y="1600201"/>
            <a:ext cx="5384800" cy="452596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lvl1pPr>
              <a:defRPr/>
            </a:lvl1pPr>
          </a:lstStyle>
          <a:p>
            <a:endParaRPr lang="es-ES" altLang="he-IL">
              <a:solidFill>
                <a:srgbClr val="000000"/>
              </a:solidFill>
            </a:endParaRPr>
          </a:p>
        </p:txBody>
      </p:sp>
      <p:sp>
        <p:nvSpPr>
          <p:cNvPr id="6" name="מציין מיקום של כותרת תחתונה 5"/>
          <p:cNvSpPr>
            <a:spLocks noGrp="1"/>
          </p:cNvSpPr>
          <p:nvPr>
            <p:ph type="ftr" sz="quarter" idx="11"/>
          </p:nvPr>
        </p:nvSpPr>
        <p:spPr/>
        <p:txBody>
          <a:bodyPr/>
          <a:lstStyle>
            <a:lvl1pPr>
              <a:defRPr/>
            </a:lvl1pPr>
          </a:lstStyle>
          <a:p>
            <a:endParaRPr lang="es-ES" altLang="he-IL">
              <a:solidFill>
                <a:srgbClr val="000000"/>
              </a:solidFill>
            </a:endParaRPr>
          </a:p>
        </p:txBody>
      </p:sp>
      <p:sp>
        <p:nvSpPr>
          <p:cNvPr id="7" name="מציין מיקום של מספר שקופית 6"/>
          <p:cNvSpPr>
            <a:spLocks noGrp="1"/>
          </p:cNvSpPr>
          <p:nvPr>
            <p:ph type="sldNum" sz="quarter" idx="12"/>
          </p:nvPr>
        </p:nvSpPr>
        <p:spPr/>
        <p:txBody>
          <a:bodyPr/>
          <a:lstStyle>
            <a:lvl1pPr>
              <a:defRPr/>
            </a:lvl1pPr>
          </a:lstStyle>
          <a:p>
            <a:fld id="{D649A16E-610D-4526-818D-1C92E3BAD610}"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1484872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40317" y="365126"/>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40318" y="2505075"/>
            <a:ext cx="5158316"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71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lvl1pPr>
              <a:defRPr/>
            </a:lvl1pPr>
          </a:lstStyle>
          <a:p>
            <a:endParaRPr lang="es-ES" altLang="he-IL">
              <a:solidFill>
                <a:srgbClr val="000000"/>
              </a:solidFill>
            </a:endParaRPr>
          </a:p>
        </p:txBody>
      </p:sp>
      <p:sp>
        <p:nvSpPr>
          <p:cNvPr id="8" name="מציין מיקום של כותרת תחתונה 7"/>
          <p:cNvSpPr>
            <a:spLocks noGrp="1"/>
          </p:cNvSpPr>
          <p:nvPr>
            <p:ph type="ftr" sz="quarter" idx="11"/>
          </p:nvPr>
        </p:nvSpPr>
        <p:spPr/>
        <p:txBody>
          <a:bodyPr/>
          <a:lstStyle>
            <a:lvl1pPr>
              <a:defRPr/>
            </a:lvl1pPr>
          </a:lstStyle>
          <a:p>
            <a:endParaRPr lang="es-ES" altLang="he-IL">
              <a:solidFill>
                <a:srgbClr val="000000"/>
              </a:solidFill>
            </a:endParaRPr>
          </a:p>
        </p:txBody>
      </p:sp>
      <p:sp>
        <p:nvSpPr>
          <p:cNvPr id="9" name="מציין מיקום של מספר שקופית 8"/>
          <p:cNvSpPr>
            <a:spLocks noGrp="1"/>
          </p:cNvSpPr>
          <p:nvPr>
            <p:ph type="sldNum" sz="quarter" idx="12"/>
          </p:nvPr>
        </p:nvSpPr>
        <p:spPr/>
        <p:txBody>
          <a:bodyPr/>
          <a:lstStyle>
            <a:lvl1pPr>
              <a:defRPr/>
            </a:lvl1pPr>
          </a:lstStyle>
          <a:p>
            <a:fld id="{438301FA-654D-413E-835B-2EA1E855D77C}"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2926032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lvl1pPr>
              <a:defRPr/>
            </a:lvl1pPr>
          </a:lstStyle>
          <a:p>
            <a:endParaRPr lang="es-ES" altLang="he-IL">
              <a:solidFill>
                <a:srgbClr val="000000"/>
              </a:solidFill>
            </a:endParaRPr>
          </a:p>
        </p:txBody>
      </p:sp>
      <p:sp>
        <p:nvSpPr>
          <p:cNvPr id="4" name="מציין מיקום של כותרת תחתונה 3"/>
          <p:cNvSpPr>
            <a:spLocks noGrp="1"/>
          </p:cNvSpPr>
          <p:nvPr>
            <p:ph type="ftr" sz="quarter" idx="11"/>
          </p:nvPr>
        </p:nvSpPr>
        <p:spPr/>
        <p:txBody>
          <a:bodyPr/>
          <a:lstStyle>
            <a:lvl1pPr>
              <a:defRPr/>
            </a:lvl1pPr>
          </a:lstStyle>
          <a:p>
            <a:endParaRPr lang="es-ES" altLang="he-IL">
              <a:solidFill>
                <a:srgbClr val="000000"/>
              </a:solidFill>
            </a:endParaRPr>
          </a:p>
        </p:txBody>
      </p:sp>
      <p:sp>
        <p:nvSpPr>
          <p:cNvPr id="5" name="מציין מיקום של מספר שקופית 4"/>
          <p:cNvSpPr>
            <a:spLocks noGrp="1"/>
          </p:cNvSpPr>
          <p:nvPr>
            <p:ph type="sldNum" sz="quarter" idx="12"/>
          </p:nvPr>
        </p:nvSpPr>
        <p:spPr/>
        <p:txBody>
          <a:bodyPr/>
          <a:lstStyle>
            <a:lvl1pPr>
              <a:defRPr/>
            </a:lvl1pPr>
          </a:lstStyle>
          <a:p>
            <a:fld id="{A3C02FCD-5FC8-45C2-A5D1-0D6CE7849CBA}"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1713490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lvl1pPr>
              <a:defRPr/>
            </a:lvl1pPr>
          </a:lstStyle>
          <a:p>
            <a:endParaRPr lang="es-ES" altLang="he-IL">
              <a:solidFill>
                <a:srgbClr val="000000"/>
              </a:solidFill>
            </a:endParaRPr>
          </a:p>
        </p:txBody>
      </p:sp>
      <p:sp>
        <p:nvSpPr>
          <p:cNvPr id="3" name="מציין מיקום של כותרת תחתונה 2"/>
          <p:cNvSpPr>
            <a:spLocks noGrp="1"/>
          </p:cNvSpPr>
          <p:nvPr>
            <p:ph type="ftr" sz="quarter" idx="11"/>
          </p:nvPr>
        </p:nvSpPr>
        <p:spPr/>
        <p:txBody>
          <a:bodyPr/>
          <a:lstStyle>
            <a:lvl1pPr>
              <a:defRPr/>
            </a:lvl1pPr>
          </a:lstStyle>
          <a:p>
            <a:endParaRPr lang="es-ES" altLang="he-IL">
              <a:solidFill>
                <a:srgbClr val="000000"/>
              </a:solidFill>
            </a:endParaRPr>
          </a:p>
        </p:txBody>
      </p:sp>
      <p:sp>
        <p:nvSpPr>
          <p:cNvPr id="4" name="מציין מיקום של מספר שקופית 3"/>
          <p:cNvSpPr>
            <a:spLocks noGrp="1"/>
          </p:cNvSpPr>
          <p:nvPr>
            <p:ph type="sldNum" sz="quarter" idx="12"/>
          </p:nvPr>
        </p:nvSpPr>
        <p:spPr/>
        <p:txBody>
          <a:bodyPr/>
          <a:lstStyle>
            <a:lvl1pPr>
              <a:defRPr/>
            </a:lvl1pPr>
          </a:lstStyle>
          <a:p>
            <a:fld id="{A5768C3E-8639-445E-9A65-7B43F42D7ECF}"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208392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40318" y="457200"/>
            <a:ext cx="393276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lvl1pPr>
              <a:defRPr/>
            </a:lvl1pPr>
          </a:lstStyle>
          <a:p>
            <a:endParaRPr lang="es-ES" altLang="he-IL">
              <a:solidFill>
                <a:srgbClr val="000000"/>
              </a:solidFill>
            </a:endParaRPr>
          </a:p>
        </p:txBody>
      </p:sp>
      <p:sp>
        <p:nvSpPr>
          <p:cNvPr id="6" name="מציין מיקום של כותרת תחתונה 5"/>
          <p:cNvSpPr>
            <a:spLocks noGrp="1"/>
          </p:cNvSpPr>
          <p:nvPr>
            <p:ph type="ftr" sz="quarter" idx="11"/>
          </p:nvPr>
        </p:nvSpPr>
        <p:spPr/>
        <p:txBody>
          <a:bodyPr/>
          <a:lstStyle>
            <a:lvl1pPr>
              <a:defRPr/>
            </a:lvl1pPr>
          </a:lstStyle>
          <a:p>
            <a:endParaRPr lang="es-ES" altLang="he-IL">
              <a:solidFill>
                <a:srgbClr val="000000"/>
              </a:solidFill>
            </a:endParaRPr>
          </a:p>
        </p:txBody>
      </p:sp>
      <p:sp>
        <p:nvSpPr>
          <p:cNvPr id="7" name="מציין מיקום של מספר שקופית 6"/>
          <p:cNvSpPr>
            <a:spLocks noGrp="1"/>
          </p:cNvSpPr>
          <p:nvPr>
            <p:ph type="sldNum" sz="quarter" idx="12"/>
          </p:nvPr>
        </p:nvSpPr>
        <p:spPr/>
        <p:txBody>
          <a:bodyPr/>
          <a:lstStyle>
            <a:lvl1pPr>
              <a:defRPr/>
            </a:lvl1pPr>
          </a:lstStyle>
          <a:p>
            <a:fld id="{03D33C56-DD09-46F7-B374-2198741D5D51}"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4262816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40318" y="457200"/>
            <a:ext cx="393276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lvl1pPr>
              <a:defRPr/>
            </a:lvl1pPr>
          </a:lstStyle>
          <a:p>
            <a:endParaRPr lang="es-ES" altLang="he-IL">
              <a:solidFill>
                <a:srgbClr val="000000"/>
              </a:solidFill>
            </a:endParaRPr>
          </a:p>
        </p:txBody>
      </p:sp>
      <p:sp>
        <p:nvSpPr>
          <p:cNvPr id="6" name="מציין מיקום של כותרת תחתונה 5"/>
          <p:cNvSpPr>
            <a:spLocks noGrp="1"/>
          </p:cNvSpPr>
          <p:nvPr>
            <p:ph type="ftr" sz="quarter" idx="11"/>
          </p:nvPr>
        </p:nvSpPr>
        <p:spPr/>
        <p:txBody>
          <a:bodyPr/>
          <a:lstStyle>
            <a:lvl1pPr>
              <a:defRPr/>
            </a:lvl1pPr>
          </a:lstStyle>
          <a:p>
            <a:endParaRPr lang="es-ES" altLang="he-IL">
              <a:solidFill>
                <a:srgbClr val="000000"/>
              </a:solidFill>
            </a:endParaRPr>
          </a:p>
        </p:txBody>
      </p:sp>
      <p:sp>
        <p:nvSpPr>
          <p:cNvPr id="7" name="מציין מיקום של מספר שקופית 6"/>
          <p:cNvSpPr>
            <a:spLocks noGrp="1"/>
          </p:cNvSpPr>
          <p:nvPr>
            <p:ph type="sldNum" sz="quarter" idx="12"/>
          </p:nvPr>
        </p:nvSpPr>
        <p:spPr/>
        <p:txBody>
          <a:bodyPr/>
          <a:lstStyle>
            <a:lvl1pPr>
              <a:defRPr/>
            </a:lvl1pPr>
          </a:lstStyle>
          <a:p>
            <a:fld id="{56FCC9EC-E300-4A44-9C3F-431C93FFA1FA}" type="slidenum">
              <a:rPr lang="es-ES" altLang="he-IL">
                <a:solidFill>
                  <a:srgbClr val="000000"/>
                </a:solidFill>
              </a:rPr>
              <a:pPr/>
              <a:t>‹#›</a:t>
            </a:fld>
            <a:endParaRPr lang="es-ES" altLang="he-IL">
              <a:solidFill>
                <a:srgbClr val="000000"/>
              </a:solidFill>
            </a:endParaRPr>
          </a:p>
        </p:txBody>
      </p:sp>
    </p:spTree>
    <p:extLst>
      <p:ext uri="{BB962C8B-B14F-4D97-AF65-F5344CB8AC3E}">
        <p14:creationId xmlns:p14="http://schemas.microsoft.com/office/powerpoint/2010/main" val="1622747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he-IL"/>
              <a:t>Haga clic para cambiar el estilo de título	</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he-IL"/>
              <a:t>Haga clic para modificar el estilo de texto del patrón</a:t>
            </a:r>
          </a:p>
          <a:p>
            <a:pPr lvl="1"/>
            <a:r>
              <a:rPr lang="es-ES" altLang="he-IL"/>
              <a:t>Segundo nivel</a:t>
            </a:r>
          </a:p>
          <a:p>
            <a:pPr lvl="2"/>
            <a:r>
              <a:rPr lang="es-ES" altLang="he-IL"/>
              <a:t>Tercer nivel</a:t>
            </a:r>
          </a:p>
          <a:p>
            <a:pPr lvl="3"/>
            <a:r>
              <a:rPr lang="es-ES" altLang="he-IL"/>
              <a:t>Cuarto nivel</a:t>
            </a:r>
          </a:p>
          <a:p>
            <a:pPr lvl="4"/>
            <a:r>
              <a:rPr lang="es-ES" altLang="he-IL"/>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l" rtl="0" fontAlgn="base">
              <a:spcBef>
                <a:spcPct val="0"/>
              </a:spcBef>
              <a:spcAft>
                <a:spcPct val="0"/>
              </a:spcAft>
            </a:pPr>
            <a:endParaRPr lang="es-ES" altLang="he-IL">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rtl="0" fontAlgn="base">
              <a:spcBef>
                <a:spcPct val="0"/>
              </a:spcBef>
              <a:spcAft>
                <a:spcPct val="0"/>
              </a:spcAft>
            </a:pPr>
            <a:endParaRPr lang="es-ES" altLang="he-IL">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rtl="0" fontAlgn="base">
              <a:spcBef>
                <a:spcPct val="0"/>
              </a:spcBef>
              <a:spcAft>
                <a:spcPct val="0"/>
              </a:spcAft>
            </a:pPr>
            <a:fld id="{4A3E6CB1-1A65-49BE-87FB-B269336F66C0}" type="slidenum">
              <a:rPr lang="es-ES" altLang="he-IL">
                <a:solidFill>
                  <a:srgbClr val="000000"/>
                </a:solidFill>
              </a:rPr>
              <a:pPr rtl="0" fontAlgn="base">
                <a:spcBef>
                  <a:spcPct val="0"/>
                </a:spcBef>
                <a:spcAft>
                  <a:spcPct val="0"/>
                </a:spcAft>
              </a:pPr>
              <a:t>‹#›</a:t>
            </a:fld>
            <a:endParaRPr lang="es-ES" altLang="he-IL">
              <a:solidFill>
                <a:srgbClr val="000000"/>
              </a:solidFill>
            </a:endParaRPr>
          </a:p>
        </p:txBody>
      </p:sp>
    </p:spTree>
    <p:extLst>
      <p:ext uri="{BB962C8B-B14F-4D97-AF65-F5344CB8AC3E}">
        <p14:creationId xmlns:p14="http://schemas.microsoft.com/office/powerpoint/2010/main" val="374546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he-IL"/>
              <a:t>Haga clic para cambiar el estilo de título	</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he-IL"/>
              <a:t>Haga clic para modificar el estilo de texto del patrón</a:t>
            </a:r>
          </a:p>
          <a:p>
            <a:pPr lvl="1"/>
            <a:r>
              <a:rPr lang="es-ES" altLang="he-IL"/>
              <a:t>Segundo nivel</a:t>
            </a:r>
          </a:p>
          <a:p>
            <a:pPr lvl="2"/>
            <a:r>
              <a:rPr lang="es-ES" altLang="he-IL"/>
              <a:t>Tercer nivel</a:t>
            </a:r>
          </a:p>
          <a:p>
            <a:pPr lvl="3"/>
            <a:r>
              <a:rPr lang="es-ES" altLang="he-IL"/>
              <a:t>Cuarto nivel</a:t>
            </a:r>
          </a:p>
          <a:p>
            <a:pPr lvl="4"/>
            <a:r>
              <a:rPr lang="es-ES" altLang="he-IL"/>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l" rtl="0" fontAlgn="base">
              <a:spcBef>
                <a:spcPct val="0"/>
              </a:spcBef>
              <a:spcAft>
                <a:spcPct val="0"/>
              </a:spcAft>
            </a:pPr>
            <a:endParaRPr lang="es-ES" altLang="he-IL">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rtl="0" fontAlgn="base">
              <a:spcBef>
                <a:spcPct val="0"/>
              </a:spcBef>
              <a:spcAft>
                <a:spcPct val="0"/>
              </a:spcAft>
            </a:pPr>
            <a:endParaRPr lang="es-ES" altLang="he-IL">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rtl="0" fontAlgn="base">
              <a:spcBef>
                <a:spcPct val="0"/>
              </a:spcBef>
              <a:spcAft>
                <a:spcPct val="0"/>
              </a:spcAft>
            </a:pPr>
            <a:fld id="{15B943C9-E181-4A89-8568-A04F614A8324}" type="slidenum">
              <a:rPr lang="es-ES" altLang="he-IL">
                <a:solidFill>
                  <a:srgbClr val="000000"/>
                </a:solidFill>
              </a:rPr>
              <a:pPr rtl="0" fontAlgn="base">
                <a:spcBef>
                  <a:spcPct val="0"/>
                </a:spcBef>
                <a:spcAft>
                  <a:spcPct val="0"/>
                </a:spcAft>
              </a:pPr>
              <a:t>‹#›</a:t>
            </a:fld>
            <a:endParaRPr lang="es-ES" altLang="he-IL">
              <a:solidFill>
                <a:srgbClr val="000000"/>
              </a:solidFill>
            </a:endParaRPr>
          </a:p>
        </p:txBody>
      </p:sp>
    </p:spTree>
    <p:extLst>
      <p:ext uri="{BB962C8B-B14F-4D97-AF65-F5344CB8AC3E}">
        <p14:creationId xmlns:p14="http://schemas.microsoft.com/office/powerpoint/2010/main" val="324168267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 name="תמונה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7240" y="1299213"/>
            <a:ext cx="5508538" cy="3894293"/>
          </a:xfrm>
          <a:prstGeom prst="rect">
            <a:avLst/>
          </a:prstGeom>
        </p:spPr>
      </p:pic>
      <p:sp>
        <p:nvSpPr>
          <p:cNvPr id="7" name="כותרת משנה 2"/>
          <p:cNvSpPr>
            <a:spLocks noGrp="1"/>
          </p:cNvSpPr>
          <p:nvPr>
            <p:ph type="subTitle" idx="1"/>
          </p:nvPr>
        </p:nvSpPr>
        <p:spPr>
          <a:xfrm>
            <a:off x="302816" y="4812346"/>
            <a:ext cx="7632848" cy="1752600"/>
          </a:xfrm>
        </p:spPr>
        <p:txBody>
          <a:bodyPr>
            <a:normAutofit fontScale="92500"/>
          </a:bodyPr>
          <a:lstStyle/>
          <a:p>
            <a:r>
              <a:rPr lang="he-IL" sz="3200" b="1" dirty="0">
                <a:latin typeface="David" panose="020E0502060401010101" pitchFamily="34" charset="-79"/>
                <a:cs typeface="David" panose="020E0502060401010101" pitchFamily="34" charset="-79"/>
              </a:rPr>
              <a:t>מרצה: יועצת מס גיתית שלומי, ממלאת מקום נשיא לשכת יועצי המס ויו"ר פורום המיסים בלשכה</a:t>
            </a:r>
            <a:endParaRPr lang="en-US" sz="3200" b="1" dirty="0">
              <a:latin typeface="David" panose="020E0502060401010101" pitchFamily="34" charset="-79"/>
              <a:cs typeface="David" panose="020E0502060401010101" pitchFamily="34" charset="-79"/>
            </a:endParaRPr>
          </a:p>
          <a:p>
            <a:r>
              <a:rPr lang="en-US" sz="3200" b="1" dirty="0">
                <a:latin typeface="David" panose="020E0502060401010101" pitchFamily="34" charset="-79"/>
                <a:cs typeface="David" panose="020E0502060401010101" pitchFamily="34" charset="-79"/>
              </a:rPr>
              <a:t>gitit@gstax.co.il</a:t>
            </a:r>
            <a:r>
              <a:rPr lang="he-IL" sz="3200" b="1" dirty="0">
                <a:latin typeface="David" panose="020E0502060401010101" pitchFamily="34" charset="-79"/>
                <a:cs typeface="David" panose="020E0502060401010101" pitchFamily="34" charset="-79"/>
              </a:rPr>
              <a:t>מייל: </a:t>
            </a:r>
          </a:p>
          <a:p>
            <a:endParaRPr lang="he-IL" sz="3200" dirty="0">
              <a:latin typeface="David" panose="020E0502060401010101" pitchFamily="34" charset="-79"/>
              <a:cs typeface="David" panose="020E0502060401010101" pitchFamily="34" charset="-79"/>
            </a:endParaRPr>
          </a:p>
        </p:txBody>
      </p:sp>
      <p:sp>
        <p:nvSpPr>
          <p:cNvPr id="5" name="כותרת 1"/>
          <p:cNvSpPr>
            <a:spLocks noGrp="1"/>
          </p:cNvSpPr>
          <p:nvPr>
            <p:ph type="ctrTitle"/>
          </p:nvPr>
        </p:nvSpPr>
        <p:spPr>
          <a:xfrm>
            <a:off x="302816" y="629329"/>
            <a:ext cx="7920880" cy="2232249"/>
          </a:xfrm>
        </p:spPr>
        <p:txBody>
          <a:bodyPr>
            <a:noAutofit/>
          </a:bodyPr>
          <a:lstStyle/>
          <a:p>
            <a:pPr algn="ctr" rtl="1"/>
            <a:br>
              <a:rPr lang="he-IL" sz="5000" b="1" dirty="0">
                <a:latin typeface="David" panose="020E0502060401010101" pitchFamily="34" charset="-79"/>
                <a:cs typeface="David" panose="020E0502060401010101" pitchFamily="34" charset="-79"/>
              </a:rPr>
            </a:br>
            <a:br>
              <a:rPr lang="he-IL" sz="5000" b="1" dirty="0">
                <a:latin typeface="David" panose="020E0502060401010101" pitchFamily="34" charset="-79"/>
                <a:cs typeface="David" panose="020E0502060401010101" pitchFamily="34" charset="-79"/>
              </a:rPr>
            </a:br>
            <a:br>
              <a:rPr lang="he-IL" sz="5000" b="1" dirty="0">
                <a:latin typeface="David" panose="020E0502060401010101" pitchFamily="34" charset="-79"/>
                <a:cs typeface="David" panose="020E0502060401010101" pitchFamily="34" charset="-79"/>
              </a:rPr>
            </a:br>
            <a:br>
              <a:rPr lang="he-IL" sz="5000" b="1" dirty="0">
                <a:latin typeface="David" panose="020E0502060401010101" pitchFamily="34" charset="-79"/>
                <a:cs typeface="David" panose="020E0502060401010101" pitchFamily="34" charset="-79"/>
              </a:rPr>
            </a:br>
            <a:br>
              <a:rPr lang="en-US" sz="5000" b="1" dirty="0">
                <a:latin typeface="David" panose="020E0502060401010101" pitchFamily="34" charset="-79"/>
                <a:cs typeface="David" panose="020E0502060401010101" pitchFamily="34" charset="-79"/>
              </a:rPr>
            </a:br>
            <a:br>
              <a:rPr lang="en-US" sz="5000" b="1" dirty="0">
                <a:latin typeface="David" panose="020E0502060401010101" pitchFamily="34" charset="-79"/>
                <a:cs typeface="David" panose="020E0502060401010101" pitchFamily="34" charset="-79"/>
              </a:rPr>
            </a:br>
            <a:br>
              <a:rPr lang="en-US" sz="5000" b="1" dirty="0">
                <a:latin typeface="David" panose="020E0502060401010101" pitchFamily="34" charset="-79"/>
                <a:cs typeface="David" panose="020E0502060401010101" pitchFamily="34" charset="-79"/>
              </a:rPr>
            </a:br>
            <a:br>
              <a:rPr lang="en-US" sz="5000" b="1" dirty="0">
                <a:latin typeface="David" panose="020E0502060401010101" pitchFamily="34" charset="-79"/>
                <a:cs typeface="David" panose="020E0502060401010101" pitchFamily="34" charset="-79"/>
              </a:rPr>
            </a:br>
            <a:br>
              <a:rPr lang="en-US" sz="5000" b="1" dirty="0">
                <a:latin typeface="David" panose="020E0502060401010101" pitchFamily="34" charset="-79"/>
                <a:cs typeface="David" panose="020E0502060401010101" pitchFamily="34" charset="-79"/>
              </a:rPr>
            </a:br>
            <a:br>
              <a:rPr lang="en-US" sz="5000" b="1" dirty="0">
                <a:latin typeface="David" panose="020E0502060401010101" pitchFamily="34" charset="-79"/>
                <a:cs typeface="David" panose="020E0502060401010101" pitchFamily="34" charset="-79"/>
              </a:rPr>
            </a:br>
            <a:br>
              <a:rPr lang="en-US" sz="5000" b="1" dirty="0">
                <a:latin typeface="David" panose="020E0502060401010101" pitchFamily="34" charset="-79"/>
                <a:cs typeface="David" panose="020E0502060401010101" pitchFamily="34" charset="-79"/>
              </a:rPr>
            </a:br>
            <a:br>
              <a:rPr lang="en-US" sz="5000" b="1" dirty="0">
                <a:latin typeface="David" panose="020E0502060401010101" pitchFamily="34" charset="-79"/>
                <a:cs typeface="David" panose="020E0502060401010101" pitchFamily="34" charset="-79"/>
              </a:rPr>
            </a:br>
            <a:br>
              <a:rPr lang="en-US" sz="5000" b="1" dirty="0">
                <a:latin typeface="David" panose="020E0502060401010101" pitchFamily="34" charset="-79"/>
                <a:cs typeface="David" panose="020E0502060401010101" pitchFamily="34" charset="-79"/>
              </a:rPr>
            </a:br>
            <a:r>
              <a:rPr lang="he-IL" sz="5000" b="1" dirty="0">
                <a:latin typeface="David" panose="020E0502060401010101" pitchFamily="34" charset="-79"/>
                <a:cs typeface="David" panose="020E0502060401010101" pitchFamily="34" charset="-79"/>
              </a:rPr>
              <a:t>מיסים בעסקים</a:t>
            </a:r>
            <a:endParaRPr lang="en-US" sz="5000" b="1" dirty="0">
              <a:latin typeface="David" panose="020E0502060401010101" pitchFamily="34" charset="-79"/>
              <a:cs typeface="David" panose="020E0502060401010101" pitchFamily="34" charset="-79"/>
            </a:endParaRPr>
          </a:p>
        </p:txBody>
      </p:sp>
      <p:sp>
        <p:nvSpPr>
          <p:cNvPr id="8" name="TextBox 7"/>
          <p:cNvSpPr txBox="1"/>
          <p:nvPr/>
        </p:nvSpPr>
        <p:spPr>
          <a:xfrm>
            <a:off x="3282312" y="1299213"/>
            <a:ext cx="1673856" cy="707886"/>
          </a:xfrm>
          <a:prstGeom prst="rect">
            <a:avLst/>
          </a:prstGeom>
          <a:noFill/>
        </p:spPr>
        <p:txBody>
          <a:bodyPr wrap="none" rtlCol="1">
            <a:spAutoFit/>
          </a:bodyPr>
          <a:lstStyle/>
          <a:p>
            <a:r>
              <a:rPr lang="he-IL" sz="4000" b="1" u="sng" dirty="0">
                <a:solidFill>
                  <a:srgbClr val="000000"/>
                </a:solidFill>
                <a:effectLst>
                  <a:outerShdw blurRad="38100" dist="25400" dir="5400000" algn="tl" rotWithShape="0">
                    <a:srgbClr val="000000">
                      <a:alpha val="43000"/>
                    </a:srgbClr>
                  </a:outerShdw>
                </a:effectLst>
                <a:latin typeface="David" panose="020E0502060401010101" pitchFamily="34" charset="-79"/>
                <a:cs typeface="David" panose="020E0502060401010101" pitchFamily="34" charset="-79"/>
              </a:rPr>
              <a:t>שיעור 1</a:t>
            </a:r>
            <a:endParaRPr lang="he-IL" u="sng" dirty="0">
              <a:solidFill>
                <a:srgbClr val="000000"/>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4080239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209800" y="-192236"/>
            <a:ext cx="8229600"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4800" b="1" i="0" u="none" strike="noStrike" kern="1200" cap="none" spc="0" normalizeH="0" baseline="0" noProof="0">
                <a:ln>
                  <a:noFill/>
                </a:ln>
                <a:solidFill>
                  <a:schemeClr val="accent4"/>
                </a:solidFill>
                <a:effectLst/>
                <a:uLnTx/>
                <a:uFillTx/>
                <a:latin typeface="Calibri"/>
                <a:ea typeface="+mj-ea"/>
                <a:cs typeface="David" panose="020E0502060401010101" pitchFamily="34" charset="-79"/>
              </a:rPr>
              <a:t>חישוב המס בניכוי נקודות זיכוי</a:t>
            </a:r>
            <a:endParaRPr kumimoji="0" lang="he-IL" sz="48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sp>
        <p:nvSpPr>
          <p:cNvPr id="4" name="מלבן 3"/>
          <p:cNvSpPr/>
          <p:nvPr/>
        </p:nvSpPr>
        <p:spPr>
          <a:xfrm>
            <a:off x="2688196" y="1341017"/>
            <a:ext cx="7272808" cy="5262979"/>
          </a:xfrm>
          <a:prstGeom prst="rect">
            <a:avLst/>
          </a:prstGeom>
        </p:spPr>
        <p:txBody>
          <a:bodyPr wrap="square">
            <a:spAutoFit/>
          </a:bodyPr>
          <a:lstStyle/>
          <a:p>
            <a:pPr algn="just"/>
            <a:r>
              <a:rPr lang="he-IL" sz="2400" dirty="0">
                <a:solidFill>
                  <a:prstClr val="black"/>
                </a:solidFill>
                <a:latin typeface="Constantia"/>
                <a:cs typeface="David" panose="020E0502060401010101" pitchFamily="34" charset="-79"/>
              </a:rPr>
              <a:t>מס הכנסה לפי מדרגות המס </a:t>
            </a:r>
            <a:r>
              <a:rPr lang="he-IL" sz="2400" b="1" dirty="0">
                <a:solidFill>
                  <a:prstClr val="black"/>
                </a:solidFill>
                <a:latin typeface="Constantia"/>
                <a:cs typeface="David" panose="020E0502060401010101" pitchFamily="34" charset="-79"/>
              </a:rPr>
              <a:t>1,258</a:t>
            </a:r>
            <a:r>
              <a:rPr lang="he-IL" sz="2400" dirty="0">
                <a:solidFill>
                  <a:prstClr val="black"/>
                </a:solidFill>
                <a:latin typeface="Constantia"/>
                <a:cs typeface="David" panose="020E0502060401010101" pitchFamily="34" charset="-79"/>
              </a:rPr>
              <a:t> ₪ לחודש. </a:t>
            </a:r>
          </a:p>
          <a:p>
            <a:pPr algn="just"/>
            <a:endParaRPr lang="he-IL" sz="2400" dirty="0">
              <a:solidFill>
                <a:prstClr val="black"/>
              </a:solidFill>
              <a:latin typeface="Constantia"/>
              <a:cs typeface="David" panose="020E0502060401010101" pitchFamily="34" charset="-79"/>
            </a:endParaRPr>
          </a:p>
          <a:p>
            <a:pPr algn="just"/>
            <a:r>
              <a:rPr lang="he-IL" sz="2400" dirty="0">
                <a:solidFill>
                  <a:prstClr val="black"/>
                </a:solidFill>
                <a:latin typeface="Constantia"/>
                <a:cs typeface="David" panose="020E0502060401010101" pitchFamily="34" charset="-79"/>
              </a:rPr>
              <a:t>נקודות זיכוי עובדת 	* שווי נקודת זיכוי לחודש</a:t>
            </a:r>
          </a:p>
          <a:p>
            <a:pPr algn="just"/>
            <a:r>
              <a:rPr lang="he-IL" sz="2400" dirty="0">
                <a:solidFill>
                  <a:prstClr val="black"/>
                </a:solidFill>
                <a:latin typeface="Constantia"/>
                <a:cs typeface="David" panose="020E0502060401010101" pitchFamily="34" charset="-79"/>
              </a:rPr>
              <a:t>2.75* 218 ₪ = 599 ₪ </a:t>
            </a:r>
          </a:p>
          <a:p>
            <a:pPr algn="just"/>
            <a:endParaRPr lang="he-IL" sz="2400" dirty="0">
              <a:solidFill>
                <a:prstClr val="black"/>
              </a:solidFill>
              <a:latin typeface="Constantia"/>
              <a:cs typeface="David" panose="020E0502060401010101" pitchFamily="34" charset="-79"/>
            </a:endParaRPr>
          </a:p>
          <a:p>
            <a:pPr algn="just"/>
            <a:r>
              <a:rPr lang="he-IL" sz="2400" dirty="0">
                <a:solidFill>
                  <a:prstClr val="black"/>
                </a:solidFill>
                <a:latin typeface="Constantia"/>
                <a:cs typeface="David" panose="020E0502060401010101" pitchFamily="34" charset="-79"/>
              </a:rPr>
              <a:t>מס הכנסה לתשלום בניכוי נקודות זיכוי</a:t>
            </a:r>
          </a:p>
          <a:p>
            <a:pPr algn="just"/>
            <a:r>
              <a:rPr lang="he-IL" sz="2400" dirty="0">
                <a:solidFill>
                  <a:prstClr val="black"/>
                </a:solidFill>
                <a:latin typeface="Constantia"/>
                <a:cs typeface="David" panose="020E0502060401010101" pitchFamily="34" charset="-79"/>
              </a:rPr>
              <a:t>1,258 ₪ – 599 ₪  = 659₪ </a:t>
            </a:r>
          </a:p>
          <a:p>
            <a:pPr algn="just"/>
            <a:endParaRPr lang="he-IL" sz="2400" dirty="0">
              <a:solidFill>
                <a:prstClr val="black"/>
              </a:solidFill>
              <a:latin typeface="Constantia"/>
              <a:cs typeface="David" panose="020E0502060401010101" pitchFamily="34" charset="-79"/>
            </a:endParaRPr>
          </a:p>
          <a:p>
            <a:pPr algn="just"/>
            <a:r>
              <a:rPr lang="he-IL" sz="2400" dirty="0">
                <a:solidFill>
                  <a:prstClr val="black"/>
                </a:solidFill>
                <a:latin typeface="Constantia"/>
                <a:cs typeface="David" panose="020E0502060401010101" pitchFamily="34" charset="-79"/>
              </a:rPr>
              <a:t>סה"כ מס לתשלום :	</a:t>
            </a:r>
            <a:r>
              <a:rPr lang="he-IL" sz="2400" b="1" dirty="0">
                <a:solidFill>
                  <a:prstClr val="black"/>
                </a:solidFill>
                <a:latin typeface="Constantia"/>
                <a:cs typeface="David" panose="020E0502060401010101" pitchFamily="34" charset="-79"/>
              </a:rPr>
              <a:t>659₪ </a:t>
            </a:r>
          </a:p>
          <a:p>
            <a:pPr algn="just"/>
            <a:endParaRPr lang="he-IL" sz="2400" dirty="0">
              <a:solidFill>
                <a:prstClr val="black"/>
              </a:solidFill>
              <a:latin typeface="Constantia"/>
              <a:cs typeface="David" panose="020E0502060401010101" pitchFamily="34" charset="-79"/>
            </a:endParaRPr>
          </a:p>
          <a:p>
            <a:pPr algn="just"/>
            <a:r>
              <a:rPr lang="he-IL" sz="2400" dirty="0">
                <a:solidFill>
                  <a:prstClr val="black"/>
                </a:solidFill>
                <a:latin typeface="Constantia"/>
                <a:cs typeface="David" panose="020E0502060401010101" pitchFamily="34" charset="-79"/>
              </a:rPr>
              <a:t>סופי?</a:t>
            </a:r>
          </a:p>
          <a:p>
            <a:pPr algn="just"/>
            <a:endParaRPr lang="he-IL" sz="2400" dirty="0">
              <a:solidFill>
                <a:prstClr val="black"/>
              </a:solidFill>
              <a:latin typeface="Constantia"/>
              <a:cs typeface="David" panose="020E0502060401010101" pitchFamily="34" charset="-79"/>
            </a:endParaRPr>
          </a:p>
          <a:p>
            <a:pPr algn="just"/>
            <a:endParaRPr lang="he-IL" sz="2400" dirty="0">
              <a:solidFill>
                <a:prstClr val="black"/>
              </a:solidFill>
              <a:latin typeface="Constantia"/>
              <a:cs typeface="David" panose="020E0502060401010101" pitchFamily="34" charset="-79"/>
            </a:endParaRPr>
          </a:p>
          <a:p>
            <a:pPr algn="just"/>
            <a:endParaRPr lang="he-IL" sz="2400" dirty="0">
              <a:solidFill>
                <a:prstClr val="black"/>
              </a:solidFill>
              <a:latin typeface="Constantia"/>
              <a:cs typeface="David" panose="020E0502060401010101" pitchFamily="34" charset="-79"/>
            </a:endParaRPr>
          </a:p>
        </p:txBody>
      </p:sp>
    </p:spTree>
    <p:extLst>
      <p:ext uri="{BB962C8B-B14F-4D97-AF65-F5344CB8AC3E}">
        <p14:creationId xmlns:p14="http://schemas.microsoft.com/office/powerpoint/2010/main" val="3383180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3048000" y="-134112"/>
            <a:ext cx="8229600"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he-IL" sz="5000" b="1" i="0" u="none" strike="noStrike" kern="1200" cap="none" spc="0" normalizeH="0" baseline="0" noProof="0">
                <a:ln>
                  <a:noFill/>
                </a:ln>
                <a:solidFill>
                  <a:schemeClr val="accent4"/>
                </a:solidFill>
                <a:effectLst/>
                <a:uLnTx/>
                <a:uFillTx/>
                <a:latin typeface="Calibri"/>
                <a:ea typeface="+mj-ea"/>
                <a:cs typeface="David" panose="020E0502060401010101" pitchFamily="34" charset="-79"/>
              </a:rPr>
              <a:t>זיכוי ממס בגין הפרשות לגמל</a:t>
            </a:r>
            <a:endParaRPr kumimoji="0" lang="he-IL" sz="50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sp>
        <p:nvSpPr>
          <p:cNvPr id="4" name="מציין מיקום תוכן 2"/>
          <p:cNvSpPr txBox="1">
            <a:spLocks/>
          </p:cNvSpPr>
          <p:nvPr/>
        </p:nvSpPr>
        <p:spPr>
          <a:xfrm>
            <a:off x="1841500" y="1338580"/>
            <a:ext cx="8229600" cy="4389120"/>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בהנחה כי שכר העובדת מורכב משכר מבוטח (לפנסיה) ושווי רכב לפי החלוקה שלהלן:</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שכר מבוטח לפנסיה 			8,273 ₪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שווי רכב				</a:t>
            </a:r>
            <a:r>
              <a:rPr kumimoji="0" lang="he-IL" sz="2600" b="0" i="0" u="sng"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2,000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10,273 ₪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הפרשת העובדת 6%		496₪</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זיכוי ממס 35% 		(173₪)</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1325830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486844" y="430312"/>
            <a:ext cx="8229600" cy="1143000"/>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4800" b="1" i="0" u="none" strike="noStrike" kern="1200" cap="none" spc="0" normalizeH="0" baseline="0" noProof="0">
                <a:ln>
                  <a:noFill/>
                </a:ln>
                <a:solidFill>
                  <a:schemeClr val="accent4"/>
                </a:solidFill>
                <a:effectLst/>
                <a:uLnTx/>
                <a:uFillTx/>
                <a:latin typeface="Calibri"/>
                <a:ea typeface="+mj-ea"/>
                <a:cs typeface="David" panose="020E0502060401010101" pitchFamily="34" charset="-79"/>
              </a:rPr>
              <a:t>סיכום חישוב המס </a:t>
            </a:r>
            <a:br>
              <a:rPr kumimoji="0" lang="he-IL" sz="4800" b="1" i="0" u="none" strike="noStrike" kern="1200" cap="none" spc="0" normalizeH="0" baseline="0" noProof="0">
                <a:ln>
                  <a:noFill/>
                </a:ln>
                <a:solidFill>
                  <a:schemeClr val="accent4"/>
                </a:solidFill>
                <a:effectLst/>
                <a:uLnTx/>
                <a:uFillTx/>
                <a:latin typeface="Calibri"/>
                <a:ea typeface="+mj-ea"/>
                <a:cs typeface="Arial" panose="020B0604020202020204" pitchFamily="34" charset="0"/>
              </a:rPr>
            </a:br>
            <a:endParaRPr kumimoji="0" lang="he-IL" sz="4800" b="1" i="0" u="none" strike="noStrike" kern="1200" cap="none" spc="0" normalizeH="0" baseline="0" noProof="0" dirty="0">
              <a:ln>
                <a:noFill/>
              </a:ln>
              <a:solidFill>
                <a:schemeClr val="accent4"/>
              </a:solidFill>
              <a:effectLst/>
              <a:uLnTx/>
              <a:uFillTx/>
              <a:latin typeface="Calibri"/>
              <a:ea typeface="+mj-ea"/>
              <a:cs typeface="Arial" panose="020B0604020202020204" pitchFamily="34" charset="0"/>
            </a:endParaRPr>
          </a:p>
        </p:txBody>
      </p:sp>
      <p:sp>
        <p:nvSpPr>
          <p:cNvPr id="4" name="מציין מיקום תוכן 2"/>
          <p:cNvSpPr txBox="1">
            <a:spLocks/>
          </p:cNvSpPr>
          <p:nvPr/>
        </p:nvSpPr>
        <p:spPr>
          <a:xfrm>
            <a:off x="622300" y="1387376"/>
            <a:ext cx="8229600" cy="4896544"/>
          </a:xfrm>
          <a:prstGeom prst="rect">
            <a:avLst/>
          </a:prstGeom>
        </p:spPr>
        <p:txBody>
          <a:bodyPr vert="horz">
            <a:no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3200" b="0" i="0" u="none" strike="noStrike" kern="1200" cap="none" spc="0" normalizeH="0" baseline="0" noProof="0" dirty="0">
                <a:ln>
                  <a:noFill/>
                </a:ln>
                <a:solidFill>
                  <a:schemeClr val="accent4"/>
                </a:solidFill>
                <a:effectLst/>
                <a:uLnTx/>
                <a:uFillTx/>
                <a:latin typeface="Constantia"/>
                <a:ea typeface="+mn-ea"/>
                <a:cs typeface="David" panose="020E0502060401010101" pitchFamily="34" charset="-79"/>
              </a:rPr>
              <a:t>מס לפי מדרגות המס 1,258 ₪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3200" b="0" i="0" u="none" strike="noStrike" kern="1200" cap="none" spc="0" normalizeH="0" baseline="0" noProof="0" dirty="0">
              <a:ln>
                <a:noFill/>
              </a:ln>
              <a:solidFill>
                <a:schemeClr val="accent4"/>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3200" b="0" i="0" u="none" strike="noStrike" kern="1200" cap="none" spc="0" normalizeH="0" baseline="0" noProof="0" dirty="0">
                <a:ln>
                  <a:noFill/>
                </a:ln>
                <a:solidFill>
                  <a:schemeClr val="accent4"/>
                </a:solidFill>
                <a:effectLst/>
                <a:uLnTx/>
                <a:uFillTx/>
                <a:latin typeface="Constantia"/>
                <a:ea typeface="+mn-ea"/>
                <a:cs typeface="David" panose="020E0502060401010101" pitchFamily="34" charset="-79"/>
              </a:rPr>
              <a:t>מינוס 2.75 נקודות זיכוי = 599₪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3200" b="0" i="0" u="none" strike="noStrike" kern="1200" cap="none" spc="0" normalizeH="0" baseline="0" noProof="0" dirty="0">
              <a:ln>
                <a:noFill/>
              </a:ln>
              <a:solidFill>
                <a:schemeClr val="accent4"/>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3200" b="0" i="0" u="none" strike="noStrike" kern="1200" cap="none" spc="0" normalizeH="0" baseline="0" noProof="0" dirty="0">
                <a:ln>
                  <a:noFill/>
                </a:ln>
                <a:solidFill>
                  <a:schemeClr val="accent4"/>
                </a:solidFill>
                <a:effectLst/>
                <a:uLnTx/>
                <a:uFillTx/>
                <a:latin typeface="Constantia"/>
                <a:ea typeface="+mn-ea"/>
                <a:cs typeface="David" panose="020E0502060401010101" pitchFamily="34" charset="-79"/>
              </a:rPr>
              <a:t>מינוס  35% זיכוי במס על הפקדות בגמל =173 ₪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3200" b="1" i="0" u="none" strike="noStrike" kern="1200" cap="none" spc="0" normalizeH="0" baseline="0" noProof="0" dirty="0">
              <a:ln>
                <a:noFill/>
              </a:ln>
              <a:solidFill>
                <a:schemeClr val="accent4"/>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3200" b="1" i="0" u="none" strike="noStrike" kern="1200" cap="none" spc="0" normalizeH="0" baseline="0" noProof="0" dirty="0">
                <a:ln>
                  <a:noFill/>
                </a:ln>
                <a:solidFill>
                  <a:schemeClr val="accent4"/>
                </a:solidFill>
                <a:effectLst/>
                <a:uLnTx/>
                <a:uFillTx/>
                <a:latin typeface="Constantia"/>
                <a:ea typeface="+mn-ea"/>
                <a:cs typeface="David" panose="020E0502060401010101" pitchFamily="34" charset="-79"/>
              </a:rPr>
              <a:t>מס סופי לתשלום : 486₪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1400" b="1" i="0" u="none" strike="noStrike" kern="1200" cap="none" spc="0" normalizeH="0" baseline="0" noProof="0" dirty="0">
              <a:ln>
                <a:noFill/>
              </a:ln>
              <a:solidFill>
                <a:schemeClr val="accent4"/>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2"/>
              <a:buChar char=""/>
              <a:tabLst/>
              <a:defRPr/>
            </a:pPr>
            <a:endParaRPr kumimoji="0" lang="he-IL" sz="1400" b="0" i="0" u="none" strike="noStrike" kern="1200" cap="none" spc="0" normalizeH="0" baseline="0" noProof="0" dirty="0">
              <a:ln>
                <a:noFill/>
              </a:ln>
              <a:solidFill>
                <a:schemeClr val="accent4"/>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2849371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A543662-31A6-4851-8744-59C6D8A9458B}"/>
              </a:ext>
            </a:extLst>
          </p:cNvPr>
          <p:cNvSpPr>
            <a:spLocks noGrp="1"/>
          </p:cNvSpPr>
          <p:nvPr>
            <p:ph type="title"/>
          </p:nvPr>
        </p:nvSpPr>
        <p:spPr>
          <a:xfrm>
            <a:off x="609600" y="37250"/>
            <a:ext cx="10972800" cy="1143000"/>
          </a:xfrm>
        </p:spPr>
        <p:txBody>
          <a:bodyPr/>
          <a:lstStyle/>
          <a:p>
            <a:r>
              <a:rPr lang="he-IL" b="1" dirty="0">
                <a:latin typeface="David" panose="020E0502060401010101" pitchFamily="34" charset="-79"/>
                <a:cs typeface="David" panose="020E0502060401010101" pitchFamily="34" charset="-79"/>
              </a:rPr>
              <a:t>הוצאות מוכרות</a:t>
            </a:r>
          </a:p>
        </p:txBody>
      </p:sp>
      <p:sp>
        <p:nvSpPr>
          <p:cNvPr id="6" name="מציין מיקום תוכן 5">
            <a:extLst>
              <a:ext uri="{FF2B5EF4-FFF2-40B4-BE49-F238E27FC236}">
                <a16:creationId xmlns:a16="http://schemas.microsoft.com/office/drawing/2014/main" id="{2C7DF305-B1CF-4254-B62D-B90B43190F09}"/>
              </a:ext>
            </a:extLst>
          </p:cNvPr>
          <p:cNvSpPr>
            <a:spLocks noGrp="1"/>
          </p:cNvSpPr>
          <p:nvPr>
            <p:ph idx="1"/>
          </p:nvPr>
        </p:nvSpPr>
        <p:spPr>
          <a:xfrm>
            <a:off x="1371600" y="3886493"/>
            <a:ext cx="10298723" cy="1902497"/>
          </a:xfrm>
        </p:spPr>
        <p:txBody>
          <a:bodyPr/>
          <a:lstStyle/>
          <a:p>
            <a:pPr algn="r" rtl="1"/>
            <a:r>
              <a:rPr lang="he-IL" sz="2600" dirty="0">
                <a:latin typeface="David" panose="020E0502060401010101" pitchFamily="34" charset="-79"/>
                <a:cs typeface="David" panose="020E0502060401010101" pitchFamily="34" charset="-79"/>
              </a:rPr>
              <a:t> </a:t>
            </a:r>
            <a:r>
              <a:rPr lang="he-IL" sz="2600" b="1" dirty="0">
                <a:latin typeface="David" panose="020E0502060401010101" pitchFamily="34" charset="-79"/>
                <a:cs typeface="David" panose="020E0502060401010101" pitchFamily="34" charset="-79"/>
              </a:rPr>
              <a:t>אש</a:t>
            </a:r>
            <a:r>
              <a:rPr lang="he-IL" sz="2800" b="1" dirty="0">
                <a:latin typeface="David" panose="020E0502060401010101" pitchFamily="34" charset="-79"/>
                <a:cs typeface="David" panose="020E0502060401010101" pitchFamily="34" charset="-79"/>
              </a:rPr>
              <a:t>"ל בישראל </a:t>
            </a:r>
            <a:r>
              <a:rPr lang="he-IL" sz="2800" dirty="0">
                <a:latin typeface="David" panose="020E0502060401010101" pitchFamily="34" charset="-79"/>
                <a:cs typeface="David" panose="020E0502060401010101" pitchFamily="34" charset="-79"/>
              </a:rPr>
              <a:t>– הוצאות אש"ל בישראל מותרות רק בגין לינה</a:t>
            </a:r>
            <a:r>
              <a:rPr lang="he-IL" sz="2800" dirty="0">
                <a:latin typeface="Constantia"/>
                <a:cs typeface="David" panose="020E0502060401010101" pitchFamily="34" charset="-79"/>
              </a:rPr>
              <a:t>.</a:t>
            </a:r>
          </a:p>
          <a:p>
            <a:pPr marL="0" indent="0" algn="just" rtl="1">
              <a:buClr>
                <a:srgbClr val="0BD0D9"/>
              </a:buClr>
              <a:buFont typeface="Wingdings 2"/>
              <a:buNone/>
              <a:defRPr/>
            </a:pPr>
            <a:r>
              <a:rPr lang="he-IL" sz="2800" dirty="0">
                <a:latin typeface="Constantia"/>
                <a:cs typeface="David" panose="020E0502060401010101" pitchFamily="34" charset="-79"/>
              </a:rPr>
              <a:t>עד 125$ - מלא הסכום, מעבר לזה תוכר 75% מההוצאה ומינימום 125$ ליום. </a:t>
            </a:r>
          </a:p>
          <a:p>
            <a:pPr algn="r" rtl="1"/>
            <a:r>
              <a:rPr lang="he-IL" sz="2600" b="1" dirty="0">
                <a:latin typeface="David" panose="020E0502060401010101" pitchFamily="34" charset="-79"/>
                <a:cs typeface="David" panose="020E0502060401010101" pitchFamily="34" charset="-79"/>
              </a:rPr>
              <a:t>הוצאות בגין עבודה מהבית </a:t>
            </a:r>
            <a:r>
              <a:rPr lang="he-IL" sz="2600" dirty="0">
                <a:latin typeface="David" panose="020E0502060401010101" pitchFamily="34" charset="-79"/>
                <a:cs typeface="David" panose="020E0502060401010101" pitchFamily="34" charset="-79"/>
              </a:rPr>
              <a:t>– הכרה בחלק יחסי של הוצאות מימון משכנתא, הוצאה יחסית של שכ"ד, חשמל, ארנונה, ציוד משרדי, קו טלפון ועוד.  </a:t>
            </a:r>
          </a:p>
          <a:p>
            <a:pPr algn="r" rtl="1"/>
            <a:r>
              <a:rPr lang="he-IL" sz="2600" b="1" dirty="0">
                <a:latin typeface="David" panose="020E0502060401010101" pitchFamily="34" charset="-79"/>
                <a:cs typeface="David" panose="020E0502060401010101" pitchFamily="34" charset="-79"/>
              </a:rPr>
              <a:t>מתנה בשל קשר עסקי </a:t>
            </a:r>
            <a:r>
              <a:rPr lang="he-IL" sz="2600" dirty="0">
                <a:latin typeface="David" panose="020E0502060401010101" pitchFamily="34" charset="-79"/>
                <a:cs typeface="David" panose="020E0502060401010101" pitchFamily="34" charset="-79"/>
              </a:rPr>
              <a:t>(עובד/ ספק) עד תקרה של 210 ₪ לשנה לאדם</a:t>
            </a:r>
          </a:p>
          <a:p>
            <a:pPr algn="r" rtl="1"/>
            <a:endParaRPr lang="he-IL" sz="2600" dirty="0">
              <a:latin typeface="David" panose="020E0502060401010101" pitchFamily="34" charset="-79"/>
              <a:cs typeface="David" panose="020E0502060401010101" pitchFamily="34" charset="-79"/>
            </a:endParaRPr>
          </a:p>
        </p:txBody>
      </p:sp>
      <p:graphicFrame>
        <p:nvGraphicFramePr>
          <p:cNvPr id="7" name="טבלה 6">
            <a:extLst>
              <a:ext uri="{FF2B5EF4-FFF2-40B4-BE49-F238E27FC236}">
                <a16:creationId xmlns:a16="http://schemas.microsoft.com/office/drawing/2014/main" id="{D9D5AD57-00DF-4408-85F8-9C195F45C056}"/>
              </a:ext>
            </a:extLst>
          </p:cNvPr>
          <p:cNvGraphicFramePr>
            <a:graphicFrameLocks noGrp="1"/>
          </p:cNvGraphicFramePr>
          <p:nvPr>
            <p:extLst>
              <p:ext uri="{D42A27DB-BD31-4B8C-83A1-F6EECF244321}">
                <p14:modId xmlns:p14="http://schemas.microsoft.com/office/powerpoint/2010/main" val="3297735827"/>
              </p:ext>
            </p:extLst>
          </p:nvPr>
        </p:nvGraphicFramePr>
        <p:xfrm>
          <a:off x="1257299" y="1180250"/>
          <a:ext cx="9677401" cy="2683383"/>
        </p:xfrm>
        <a:graphic>
          <a:graphicData uri="http://schemas.openxmlformats.org/drawingml/2006/table">
            <a:tbl>
              <a:tblPr rtl="1" firstRow="1" firstCol="1" bandRow="1"/>
              <a:tblGrid>
                <a:gridCol w="6805247">
                  <a:extLst>
                    <a:ext uri="{9D8B030D-6E8A-4147-A177-3AD203B41FA5}">
                      <a16:colId xmlns:a16="http://schemas.microsoft.com/office/drawing/2014/main" val="20003"/>
                    </a:ext>
                  </a:extLst>
                </a:gridCol>
                <a:gridCol w="2872154">
                  <a:extLst>
                    <a:ext uri="{9D8B030D-6E8A-4147-A177-3AD203B41FA5}">
                      <a16:colId xmlns:a16="http://schemas.microsoft.com/office/drawing/2014/main" val="20004"/>
                    </a:ext>
                  </a:extLst>
                </a:gridCol>
              </a:tblGrid>
              <a:tr h="376270">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000" dirty="0">
                          <a:effectLst/>
                          <a:latin typeface="David" panose="020E0502060401010101" pitchFamily="34" charset="-79"/>
                          <a:ea typeface="Calibri" panose="020F0502020204030204" pitchFamily="34" charset="0"/>
                          <a:cs typeface="David" panose="020E0502060401010101" pitchFamily="34" charset="-79"/>
                        </a:rPr>
                        <a:t>סוג ההוצאה</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000" dirty="0">
                          <a:effectLst/>
                          <a:latin typeface="David" panose="020E0502060401010101" pitchFamily="34" charset="-79"/>
                          <a:ea typeface="Calibri" panose="020F0502020204030204" pitchFamily="34" charset="0"/>
                          <a:cs typeface="David" panose="020E0502060401010101" pitchFamily="34" charset="-79"/>
                        </a:rPr>
                        <a:t>סכום מותר בניכוי ב - $</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0"/>
                  </a:ext>
                </a:extLst>
              </a:tr>
              <a:tr h="386580">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ea typeface="Calibri" panose="020F0502020204030204" pitchFamily="34" charset="0"/>
                          <a:cs typeface="David" panose="020E0502060401010101" pitchFamily="34" charset="-79"/>
                        </a:rPr>
                        <a:t>לינה לפי קבלות ליממה</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ea typeface="Calibri" panose="020F0502020204030204" pitchFamily="34" charset="0"/>
                          <a:cs typeface="David" panose="020E0502060401010101" pitchFamily="34" charset="-79"/>
                        </a:rPr>
                        <a:t>מ 125 עד 284 דולר</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1"/>
                  </a:ext>
                </a:extLst>
              </a:tr>
              <a:tr h="702671">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ea typeface="Calibri" panose="020F0502020204030204" pitchFamily="34" charset="0"/>
                          <a:cs typeface="David" panose="020E0502060401010101" pitchFamily="34" charset="-79"/>
                        </a:rPr>
                        <a:t>הוצאות אחרות: אם נדרשו הוצאות לינה לפי קבלות </a:t>
                      </a:r>
                    </a:p>
                    <a:p>
                      <a:pPr algn="just" rtl="1">
                        <a:lnSpc>
                          <a:spcPct val="115000"/>
                        </a:lnSpc>
                        <a:spcAft>
                          <a:spcPts val="1000"/>
                        </a:spcAft>
                      </a:pPr>
                      <a:r>
                        <a:rPr lang="he-IL" sz="2000" dirty="0">
                          <a:effectLst/>
                          <a:latin typeface="David" panose="020E0502060401010101" pitchFamily="34" charset="-79"/>
                          <a:ea typeface="Calibri" panose="020F0502020204030204" pitchFamily="34" charset="0"/>
                          <a:cs typeface="David" panose="020E0502060401010101" pitchFamily="34" charset="-79"/>
                        </a:rPr>
                        <a:t>אם לא הוגשו קבלות על לינה</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ea typeface="Calibri" panose="020F0502020204030204" pitchFamily="34" charset="0"/>
                          <a:cs typeface="David" panose="020E0502060401010101" pitchFamily="34" charset="-79"/>
                        </a:rPr>
                        <a:t>עד 80 דולר ליממה</a:t>
                      </a:r>
                    </a:p>
                    <a:p>
                      <a:pPr algn="just" rtl="1">
                        <a:lnSpc>
                          <a:spcPct val="115000"/>
                        </a:lnSpc>
                        <a:spcAft>
                          <a:spcPts val="1000"/>
                        </a:spcAft>
                      </a:pPr>
                      <a:r>
                        <a:rPr lang="he-IL" sz="2000" dirty="0">
                          <a:effectLst/>
                          <a:latin typeface="David" panose="020E0502060401010101" pitchFamily="34" charset="-79"/>
                          <a:ea typeface="Calibri" panose="020F0502020204030204" pitchFamily="34" charset="0"/>
                          <a:cs typeface="David" panose="020E0502060401010101" pitchFamily="34" charset="-79"/>
                        </a:rPr>
                        <a:t>133 דולר ליממה</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2"/>
                  </a:ext>
                </a:extLst>
              </a:tr>
              <a:tr h="414313">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ea typeface="Calibri" panose="020F0502020204030204" pitchFamily="34" charset="0"/>
                          <a:cs typeface="David" panose="020E0502060401010101" pitchFamily="34" charset="-79"/>
                        </a:rPr>
                        <a:t>הוצ' שכירות רכב המשמש בייצור הכנסה</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ea typeface="Calibri" panose="020F0502020204030204" pitchFamily="34" charset="0"/>
                          <a:cs typeface="David" panose="020E0502060401010101" pitchFamily="34" charset="-79"/>
                        </a:rPr>
                        <a:t>עד 62 דולר ליממה</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3"/>
                  </a:ext>
                </a:extLst>
              </a:tr>
              <a:tr h="658570">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ea typeface="Calibri" panose="020F0502020204030204" pitchFamily="34" charset="0"/>
                          <a:cs typeface="David" panose="020E0502060401010101" pitchFamily="34" charset="-79"/>
                        </a:rPr>
                        <a:t>ישנן מדינות בהן ניתן להגדיל את סכום הוצאות הלינה וההוצאות האחרות ב 25%. לדוגמה: אוסטריה, איטליה, </a:t>
                      </a:r>
                      <a:r>
                        <a:rPr lang="he-IL" sz="2000" dirty="0" err="1">
                          <a:effectLst/>
                          <a:latin typeface="David" panose="020E0502060401010101" pitchFamily="34" charset="-79"/>
                          <a:ea typeface="Calibri" panose="020F0502020204030204" pitchFamily="34" charset="0"/>
                          <a:cs typeface="David" panose="020E0502060401010101" pitchFamily="34" charset="-79"/>
                        </a:rPr>
                        <a:t>גרמניה,בריטניה</a:t>
                      </a:r>
                      <a:r>
                        <a:rPr lang="he-IL" sz="2000" dirty="0">
                          <a:effectLst/>
                          <a:latin typeface="David" panose="020E0502060401010101" pitchFamily="34" charset="-79"/>
                          <a:ea typeface="Calibri" panose="020F0502020204030204" pitchFamily="34" charset="0"/>
                          <a:cs typeface="David" panose="020E0502060401010101" pitchFamily="34" charset="-79"/>
                        </a:rPr>
                        <a:t> קנדה ועוד</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90295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451100" y="201588"/>
            <a:ext cx="8363272" cy="648072"/>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4000" b="1" i="0" u="none" strike="noStrike" kern="1200" cap="none" spc="0" normalizeH="0" baseline="0" noProof="0">
                <a:ln>
                  <a:noFill/>
                </a:ln>
                <a:solidFill>
                  <a:schemeClr val="accent4"/>
                </a:solidFill>
                <a:effectLst/>
                <a:uLnTx/>
                <a:uFillTx/>
                <a:latin typeface="Calibri"/>
                <a:ea typeface="+mj-ea"/>
                <a:cs typeface="David" panose="020E0502060401010101" pitchFamily="34" charset="-79"/>
              </a:rPr>
              <a:t>איך מחשבים מס לעצמאי?</a:t>
            </a:r>
            <a:endParaRPr kumimoji="0" lang="he-IL" sz="40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graphicFrame>
        <p:nvGraphicFramePr>
          <p:cNvPr id="4" name="מציין מיקום תוכן 6"/>
          <p:cNvGraphicFramePr>
            <a:graphicFrameLocks/>
          </p:cNvGraphicFramePr>
          <p:nvPr>
            <p:extLst>
              <p:ext uri="{D42A27DB-BD31-4B8C-83A1-F6EECF244321}">
                <p14:modId xmlns:p14="http://schemas.microsoft.com/office/powerpoint/2010/main" val="1754253041"/>
              </p:ext>
            </p:extLst>
          </p:nvPr>
        </p:nvGraphicFramePr>
        <p:xfrm>
          <a:off x="2991520" y="1074068"/>
          <a:ext cx="6294884" cy="1714573"/>
        </p:xfrm>
        <a:graphic>
          <a:graphicData uri="http://schemas.openxmlformats.org/drawingml/2006/table">
            <a:tbl>
              <a:tblPr rtl="1"/>
              <a:tblGrid>
                <a:gridCol w="3698128">
                  <a:extLst>
                    <a:ext uri="{9D8B030D-6E8A-4147-A177-3AD203B41FA5}">
                      <a16:colId xmlns:a16="http://schemas.microsoft.com/office/drawing/2014/main" val="20000"/>
                    </a:ext>
                  </a:extLst>
                </a:gridCol>
                <a:gridCol w="2596756">
                  <a:extLst>
                    <a:ext uri="{9D8B030D-6E8A-4147-A177-3AD203B41FA5}">
                      <a16:colId xmlns:a16="http://schemas.microsoft.com/office/drawing/2014/main" val="20001"/>
                    </a:ext>
                  </a:extLst>
                </a:gridCol>
              </a:tblGrid>
              <a:tr h="320771">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2200" b="1" i="0" u="none" strike="noStrike" dirty="0">
                          <a:solidFill>
                            <a:srgbClr val="000000"/>
                          </a:solidFill>
                          <a:effectLst/>
                          <a:latin typeface="David" panose="020E0502060401010101" pitchFamily="34" charset="-79"/>
                          <a:cs typeface="David" panose="020E0502060401010101" pitchFamily="34" charset="-79"/>
                        </a:rPr>
                        <a:t>רווח שנתי (הכנסות פחות הוצאות ) </a:t>
                      </a:r>
                    </a:p>
                  </a:txBody>
                  <a:tcPr marL="9525" marR="9525" marT="9525"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200,000</a:t>
                      </a:r>
                    </a:p>
                  </a:txBody>
                  <a:tcPr marL="9525" marR="9525" marT="9525"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0"/>
                  </a:ext>
                </a:extLst>
              </a:tr>
              <a:tr h="320771">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2200" b="1" i="0" u="none" strike="noStrike" dirty="0">
                          <a:solidFill>
                            <a:srgbClr val="000000"/>
                          </a:solidFill>
                          <a:effectLst/>
                          <a:latin typeface="David" panose="020E0502060401010101" pitchFamily="34" charset="-79"/>
                          <a:cs typeface="David" panose="020E0502060401010101" pitchFamily="34" charset="-79"/>
                        </a:rPr>
                        <a:t>בניכוי הוצאות פחת</a:t>
                      </a:r>
                    </a:p>
                  </a:txBody>
                  <a:tcPr marL="9525" marR="9525" marT="9525"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(10,000)</a:t>
                      </a:r>
                    </a:p>
                  </a:txBody>
                  <a:tcPr marL="9525" marR="9525" marT="9525"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0771">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2200" b="1" i="0" u="none" strike="noStrike" dirty="0">
                          <a:solidFill>
                            <a:srgbClr val="000000"/>
                          </a:solidFill>
                          <a:effectLst/>
                          <a:latin typeface="David" panose="020E0502060401010101" pitchFamily="34" charset="-79"/>
                          <a:cs typeface="David" panose="020E0502060401010101" pitchFamily="34" charset="-79"/>
                        </a:rPr>
                        <a:t>+ </a:t>
                      </a:r>
                      <a:r>
                        <a:rPr lang="he-IL" sz="1800" b="1" i="0" u="none" strike="noStrike" dirty="0">
                          <a:solidFill>
                            <a:srgbClr val="000000"/>
                          </a:solidFill>
                          <a:effectLst/>
                          <a:latin typeface="David" panose="020E0502060401010101" pitchFamily="34" charset="-79"/>
                          <a:cs typeface="David" panose="020E0502060401010101" pitchFamily="34" charset="-79"/>
                        </a:rPr>
                        <a:t>תיאום הוצאות (</a:t>
                      </a:r>
                      <a:r>
                        <a:rPr lang="he-IL" sz="1800" b="1" i="0" u="none" strike="noStrike" dirty="0">
                          <a:solidFill>
                            <a:srgbClr val="FF0000"/>
                          </a:solidFill>
                          <a:effectLst/>
                          <a:latin typeface="David" panose="020E0502060401010101" pitchFamily="34" charset="-79"/>
                          <a:cs typeface="David" panose="020E0502060401010101" pitchFamily="34" charset="-79"/>
                        </a:rPr>
                        <a:t>רכב, נייד, כיבוד, עבודה מהבית, מלאי מת, בסיס מזומן</a:t>
                      </a:r>
                      <a:r>
                        <a:rPr lang="he-IL" sz="1800" b="1" i="0" u="none" strike="noStrike" dirty="0">
                          <a:solidFill>
                            <a:srgbClr val="000000"/>
                          </a:solidFill>
                          <a:effectLst/>
                          <a:latin typeface="David" panose="020E0502060401010101" pitchFamily="34" charset="-79"/>
                          <a:cs typeface="David" panose="020E0502060401010101" pitchFamily="34" charset="-79"/>
                        </a:rPr>
                        <a:t>)</a:t>
                      </a:r>
                    </a:p>
                  </a:txBody>
                  <a:tcPr marL="9525" marR="9525" marT="9525"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20,000</a:t>
                      </a:r>
                    </a:p>
                  </a:txBody>
                  <a:tcPr marL="9525" marR="9525" marT="9525"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2"/>
                  </a:ext>
                </a:extLst>
              </a:tr>
              <a:tr h="405838">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2500" b="1" i="0" u="none" strike="noStrike" dirty="0">
                          <a:solidFill>
                            <a:srgbClr val="000000"/>
                          </a:solidFill>
                          <a:effectLst/>
                          <a:latin typeface="David" panose="020E0502060401010101" pitchFamily="34" charset="-79"/>
                          <a:cs typeface="David" panose="020E0502060401010101" pitchFamily="34" charset="-79"/>
                        </a:rPr>
                        <a:t>רווח שנתי לצרכי מס </a:t>
                      </a:r>
                    </a:p>
                  </a:txBody>
                  <a:tcPr marL="9525" marR="9525" marT="9525"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500" b="1" i="0" u="none" strike="noStrike" dirty="0">
                          <a:solidFill>
                            <a:srgbClr val="000000"/>
                          </a:solidFill>
                          <a:effectLst/>
                          <a:latin typeface="David" panose="020E0502060401010101" pitchFamily="34" charset="-79"/>
                          <a:cs typeface="David" panose="020E0502060401010101" pitchFamily="34" charset="-79"/>
                        </a:rPr>
                        <a:t>210,000</a:t>
                      </a:r>
                    </a:p>
                  </a:txBody>
                  <a:tcPr marL="9525" marR="9525" marT="9525"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5" name="מלבן 4"/>
          <p:cNvSpPr/>
          <p:nvPr/>
        </p:nvSpPr>
        <p:spPr>
          <a:xfrm>
            <a:off x="1435100" y="2788640"/>
            <a:ext cx="7851304" cy="3754874"/>
          </a:xfrm>
          <a:prstGeom prst="rect">
            <a:avLst/>
          </a:prstGeom>
        </p:spPr>
        <p:txBody>
          <a:bodyPr wrap="square">
            <a:spAutoFit/>
          </a:bodyPr>
          <a:lstStyle/>
          <a:p>
            <a:r>
              <a:rPr lang="he-IL" sz="1600" dirty="0">
                <a:solidFill>
                  <a:prstClr val="black"/>
                </a:solidFill>
                <a:latin typeface="Constantia"/>
                <a:cs typeface="David" panose="020E0502060401010101" pitchFamily="34" charset="-79"/>
              </a:rPr>
              <a:t>חישוב ההכנסה החייבת במס תהיה לאחר הפחתת הניכויים המוכרים במס </a:t>
            </a:r>
          </a:p>
          <a:p>
            <a:pPr algn="just"/>
            <a:r>
              <a:rPr lang="he-IL" sz="1600" b="1" u="sng" dirty="0">
                <a:solidFill>
                  <a:prstClr val="black"/>
                </a:solidFill>
                <a:latin typeface="Constantia"/>
                <a:cs typeface="David" panose="020E0502060401010101" pitchFamily="34" charset="-79"/>
              </a:rPr>
              <a:t>ניכויים:</a:t>
            </a:r>
          </a:p>
          <a:p>
            <a:pPr marL="285750" indent="-285750" algn="just">
              <a:buFont typeface="Arial" pitchFamily="34" charset="0"/>
              <a:buChar char="•"/>
            </a:pPr>
            <a:r>
              <a:rPr lang="he-IL" sz="1600" dirty="0">
                <a:solidFill>
                  <a:prstClr val="black"/>
                </a:solidFill>
                <a:latin typeface="Constantia"/>
                <a:cs typeface="David" panose="020E0502060401010101" pitchFamily="34" charset="-79"/>
              </a:rPr>
              <a:t>11% הפרשה לגמל (בתנאי שהפקיד 16.5% מהרווח עד לתקרה של 211,200)</a:t>
            </a:r>
          </a:p>
          <a:p>
            <a:pPr algn="just"/>
            <a:r>
              <a:rPr lang="he-IL" sz="1600" dirty="0">
                <a:solidFill>
                  <a:prstClr val="black"/>
                </a:solidFill>
                <a:latin typeface="Constantia"/>
                <a:cs typeface="David" panose="020E0502060401010101" pitchFamily="34" charset="-79"/>
              </a:rPr>
              <a:t>211,200*16.5% = 34,848           34,848*0.11/0.165 = 23,232</a:t>
            </a:r>
          </a:p>
          <a:p>
            <a:pPr marL="285750" indent="-285750" algn="just">
              <a:buFont typeface="Arial" pitchFamily="34" charset="0"/>
              <a:buChar char="•"/>
            </a:pPr>
            <a:r>
              <a:rPr lang="he-IL" sz="1600" dirty="0">
                <a:solidFill>
                  <a:prstClr val="black"/>
                </a:solidFill>
                <a:latin typeface="Constantia"/>
                <a:cs typeface="David" panose="020E0502060401010101" pitchFamily="34" charset="-79"/>
              </a:rPr>
              <a:t>קרן השתלמות – תקרה להפקדה : 264,000 </a:t>
            </a:r>
          </a:p>
          <a:p>
            <a:pPr algn="just"/>
            <a:r>
              <a:rPr lang="he-IL" sz="1600" dirty="0">
                <a:solidFill>
                  <a:prstClr val="black"/>
                </a:solidFill>
                <a:latin typeface="Constantia"/>
                <a:cs typeface="David" panose="020E0502060401010101" pitchFamily="34" charset="-79"/>
              </a:rPr>
              <a:t>מאחר ובדוגמה שלנו לא מגיע לתקרה יפריש 4.5% * 210,000 ₪   = 9,450₪ , </a:t>
            </a:r>
          </a:p>
          <a:p>
            <a:pPr algn="just"/>
            <a:r>
              <a:rPr lang="he-IL" sz="1600" dirty="0">
                <a:solidFill>
                  <a:prstClr val="black"/>
                </a:solidFill>
                <a:latin typeface="Constantia"/>
                <a:cs typeface="David" panose="020E0502060401010101" pitchFamily="34" charset="-79"/>
              </a:rPr>
              <a:t>52% מהסכומים ששילמתי לביטוח לאומי  </a:t>
            </a:r>
            <a:r>
              <a:rPr lang="he-IL" sz="1600" dirty="0"/>
              <a:t> </a:t>
            </a:r>
            <a:r>
              <a:rPr lang="he-IL" sz="1600" dirty="0">
                <a:latin typeface="David" panose="020E0502060401010101" pitchFamily="34" charset="-79"/>
                <a:cs typeface="David" panose="020E0502060401010101" pitchFamily="34" charset="-79"/>
              </a:rPr>
              <a:t>(15,433שנתי) </a:t>
            </a:r>
            <a:r>
              <a:rPr lang="he-IL" sz="1600" dirty="0">
                <a:solidFill>
                  <a:prstClr val="black"/>
                </a:solidFill>
                <a:latin typeface="Constantia"/>
                <a:cs typeface="David" panose="020E0502060401010101" pitchFamily="34" charset="-79"/>
              </a:rPr>
              <a:t>.</a:t>
            </a:r>
            <a:endParaRPr lang="he-IL" dirty="0">
              <a:solidFill>
                <a:prstClr val="black"/>
              </a:solidFill>
              <a:latin typeface="Constantia"/>
              <a:cs typeface="David" panose="020E0502060401010101" pitchFamily="34" charset="-79"/>
            </a:endParaRPr>
          </a:p>
          <a:p>
            <a:endParaRPr lang="he-IL" dirty="0">
              <a:solidFill>
                <a:prstClr val="black"/>
              </a:solidFill>
              <a:latin typeface="Constantia"/>
              <a:cs typeface="David" panose="020E0502060401010101" pitchFamily="34" charset="-79"/>
            </a:endParaRPr>
          </a:p>
          <a:p>
            <a:endParaRPr lang="he-IL" dirty="0">
              <a:solidFill>
                <a:prstClr val="black"/>
              </a:solidFill>
              <a:latin typeface="Constantia"/>
              <a:cs typeface="David" panose="020E0502060401010101" pitchFamily="34" charset="-79"/>
            </a:endParaRPr>
          </a:p>
          <a:p>
            <a:endParaRPr lang="he-IL" dirty="0">
              <a:solidFill>
                <a:prstClr val="black"/>
              </a:solidFill>
              <a:latin typeface="Constantia"/>
              <a:cs typeface="David" panose="020E0502060401010101" pitchFamily="34" charset="-79"/>
            </a:endParaRPr>
          </a:p>
          <a:p>
            <a:endParaRPr lang="he-IL" dirty="0">
              <a:solidFill>
                <a:prstClr val="black"/>
              </a:solidFill>
              <a:latin typeface="Constantia"/>
              <a:cs typeface="David" panose="020E0502060401010101" pitchFamily="34" charset="-79"/>
            </a:endParaRPr>
          </a:p>
          <a:p>
            <a:endParaRPr lang="he-IL" dirty="0">
              <a:solidFill>
                <a:prstClr val="black"/>
              </a:solidFill>
              <a:latin typeface="Constantia"/>
              <a:cs typeface="David" panose="020E0502060401010101" pitchFamily="34" charset="-79"/>
            </a:endParaRPr>
          </a:p>
          <a:p>
            <a:endParaRPr lang="he-IL" dirty="0">
              <a:solidFill>
                <a:prstClr val="black"/>
              </a:solidFill>
              <a:latin typeface="Constantia"/>
              <a:cs typeface="David" panose="020E0502060401010101" pitchFamily="34" charset="-79"/>
            </a:endParaRPr>
          </a:p>
          <a:p>
            <a:endParaRPr lang="he-IL" dirty="0">
              <a:solidFill>
                <a:prstClr val="black"/>
              </a:solidFill>
              <a:latin typeface="Constantia"/>
              <a:cs typeface="David" panose="020E0502060401010101" pitchFamily="34" charset="-79"/>
            </a:endParaRPr>
          </a:p>
        </p:txBody>
      </p:sp>
      <p:graphicFrame>
        <p:nvGraphicFramePr>
          <p:cNvPr id="7" name="טבלה 6"/>
          <p:cNvGraphicFramePr>
            <a:graphicFrameLocks noGrp="1"/>
          </p:cNvGraphicFramePr>
          <p:nvPr>
            <p:extLst>
              <p:ext uri="{D42A27DB-BD31-4B8C-83A1-F6EECF244321}">
                <p14:modId xmlns:p14="http://schemas.microsoft.com/office/powerpoint/2010/main" val="964355240"/>
              </p:ext>
            </p:extLst>
          </p:nvPr>
        </p:nvGraphicFramePr>
        <p:xfrm>
          <a:off x="2867211" y="4680033"/>
          <a:ext cx="6419194" cy="1882877"/>
        </p:xfrm>
        <a:graphic>
          <a:graphicData uri="http://schemas.openxmlformats.org/drawingml/2006/table">
            <a:tbl>
              <a:tblPr rtl="1"/>
              <a:tblGrid>
                <a:gridCol w="3668776">
                  <a:extLst>
                    <a:ext uri="{9D8B030D-6E8A-4147-A177-3AD203B41FA5}">
                      <a16:colId xmlns:a16="http://schemas.microsoft.com/office/drawing/2014/main" val="20000"/>
                    </a:ext>
                  </a:extLst>
                </a:gridCol>
                <a:gridCol w="2750418">
                  <a:extLst>
                    <a:ext uri="{9D8B030D-6E8A-4147-A177-3AD203B41FA5}">
                      <a16:colId xmlns:a16="http://schemas.microsoft.com/office/drawing/2014/main" val="20001"/>
                    </a:ext>
                  </a:extLst>
                </a:gridCol>
              </a:tblGrid>
              <a:tr h="337162">
                <a:tc>
                  <a:txBody>
                    <a:bodyPr/>
                    <a:lstStyle/>
                    <a:p>
                      <a:pPr algn="ctr" rtl="1" fontAlgn="b"/>
                      <a:r>
                        <a:rPr lang="he-IL" sz="2200" b="1" i="0" u="none" strike="noStrike" dirty="0">
                          <a:solidFill>
                            <a:srgbClr val="000000"/>
                          </a:solidFill>
                          <a:effectLst/>
                          <a:latin typeface="David" panose="020E0502060401010101" pitchFamily="34" charset="-79"/>
                          <a:cs typeface="David" panose="020E0502060401010101" pitchFamily="34" charset="-79"/>
                        </a:rPr>
                        <a:t>רווח שנתי לצרכי</a:t>
                      </a:r>
                      <a:r>
                        <a:rPr lang="he-IL" sz="2200" b="1" i="0" u="none" strike="noStrike" baseline="0" dirty="0">
                          <a:solidFill>
                            <a:srgbClr val="000000"/>
                          </a:solidFill>
                          <a:effectLst/>
                          <a:latin typeface="David" panose="020E0502060401010101" pitchFamily="34" charset="-79"/>
                          <a:cs typeface="David" panose="020E0502060401010101" pitchFamily="34" charset="-79"/>
                        </a:rPr>
                        <a:t> מס </a:t>
                      </a:r>
                      <a:endParaRPr lang="he-IL" sz="22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210,000</a:t>
                      </a:r>
                    </a:p>
                  </a:txBody>
                  <a:tcPr marL="9525" marR="9525" marT="9525"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0000"/>
                  </a:ext>
                </a:extLst>
              </a:tr>
              <a:tr h="337162">
                <a:tc>
                  <a:txBody>
                    <a:bodyPr/>
                    <a:lstStyle/>
                    <a:p>
                      <a:pPr algn="ctr" rtl="1" fontAlgn="b"/>
                      <a:r>
                        <a:rPr lang="he-IL" sz="2200" b="1" i="0" u="none" strike="noStrike" dirty="0">
                          <a:solidFill>
                            <a:srgbClr val="000000"/>
                          </a:solidFill>
                          <a:effectLst/>
                          <a:latin typeface="David" panose="020E0502060401010101" pitchFamily="34" charset="-79"/>
                          <a:cs typeface="David" panose="020E0502060401010101" pitchFamily="34" charset="-79"/>
                        </a:rPr>
                        <a:t>ניכוי גמל</a:t>
                      </a:r>
                    </a:p>
                  </a:txBody>
                  <a:tcPr marL="9525" marR="9525" marT="9525"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(23,232)</a:t>
                      </a:r>
                    </a:p>
                  </a:txBody>
                  <a:tcPr marL="9525" marR="9525" marT="9525"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0001"/>
                  </a:ext>
                </a:extLst>
              </a:tr>
              <a:tr h="337162">
                <a:tc>
                  <a:txBody>
                    <a:bodyPr/>
                    <a:lstStyle/>
                    <a:p>
                      <a:pPr algn="ctr" rtl="1" fontAlgn="b"/>
                      <a:r>
                        <a:rPr lang="he-IL" sz="2200" b="1" i="0" u="none" strike="noStrike" dirty="0">
                          <a:solidFill>
                            <a:srgbClr val="000000"/>
                          </a:solidFill>
                          <a:effectLst/>
                          <a:latin typeface="David" panose="020E0502060401010101" pitchFamily="34" charset="-79"/>
                          <a:cs typeface="David" panose="020E0502060401010101" pitchFamily="34" charset="-79"/>
                        </a:rPr>
                        <a:t>ניכוי קרן השתלמות</a:t>
                      </a:r>
                    </a:p>
                  </a:txBody>
                  <a:tcPr marL="9525" marR="9525" marT="9525"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(9,450)</a:t>
                      </a:r>
                    </a:p>
                  </a:txBody>
                  <a:tcPr marL="9525" marR="9525" marT="9525"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0002"/>
                  </a:ext>
                </a:extLst>
              </a:tr>
              <a:tr h="412217">
                <a:tc>
                  <a:txBody>
                    <a:bodyPr/>
                    <a:lstStyle/>
                    <a:p>
                      <a:pPr algn="ctr" rtl="1" fontAlgn="b"/>
                      <a:r>
                        <a:rPr lang="he-IL" sz="2400" b="1" i="0" u="none" strike="noStrike" dirty="0">
                          <a:solidFill>
                            <a:srgbClr val="000000"/>
                          </a:solidFill>
                          <a:effectLst/>
                          <a:latin typeface="David" panose="020E0502060401010101" pitchFamily="34" charset="-79"/>
                          <a:cs typeface="David" panose="020E0502060401010101" pitchFamily="34" charset="-79"/>
                        </a:rPr>
                        <a:t>ניכוי ביטוח לאומי </a:t>
                      </a:r>
                    </a:p>
                  </a:txBody>
                  <a:tcPr marL="9525" marR="9525" marT="9525"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(8,025)</a:t>
                      </a:r>
                    </a:p>
                  </a:txBody>
                  <a:tcPr marL="9525" marR="9525" marT="9525"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0003"/>
                  </a:ext>
                </a:extLst>
              </a:tr>
              <a:tr h="426575">
                <a:tc>
                  <a:txBody>
                    <a:bodyPr/>
                    <a:lstStyle/>
                    <a:p>
                      <a:pPr algn="ctr" rtl="1" fontAlgn="b"/>
                      <a:r>
                        <a:rPr lang="he-IL" sz="2800" b="1" i="0" u="none" strike="noStrike" dirty="0">
                          <a:solidFill>
                            <a:srgbClr val="000000"/>
                          </a:solidFill>
                          <a:effectLst/>
                          <a:latin typeface="David" panose="020E0502060401010101" pitchFamily="34" charset="-79"/>
                          <a:cs typeface="David" panose="020E0502060401010101" pitchFamily="34" charset="-79"/>
                        </a:rPr>
                        <a:t>ההכנסה</a:t>
                      </a:r>
                      <a:r>
                        <a:rPr lang="he-IL" sz="2800" b="1" i="0" u="none" strike="noStrike" baseline="0" dirty="0">
                          <a:solidFill>
                            <a:srgbClr val="000000"/>
                          </a:solidFill>
                          <a:effectLst/>
                          <a:latin typeface="David" panose="020E0502060401010101" pitchFamily="34" charset="-79"/>
                          <a:cs typeface="David" panose="020E0502060401010101" pitchFamily="34" charset="-79"/>
                        </a:rPr>
                        <a:t> החייבת במס</a:t>
                      </a:r>
                      <a:endParaRPr lang="he-IL" sz="28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rtl="0" fontAlgn="b"/>
                      <a:r>
                        <a:rPr lang="he-IL" sz="2800" b="1" i="0" u="none" strike="noStrike" dirty="0">
                          <a:solidFill>
                            <a:srgbClr val="000000"/>
                          </a:solidFill>
                          <a:effectLst/>
                          <a:latin typeface="David" panose="020E0502060401010101" pitchFamily="34" charset="-79"/>
                          <a:cs typeface="David" panose="020E0502060401010101" pitchFamily="34" charset="-79"/>
                        </a:rPr>
                        <a:t>169,293</a:t>
                      </a:r>
                    </a:p>
                  </a:txBody>
                  <a:tcPr marL="9525" marR="9525" marT="9525"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889574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209800" y="282848"/>
            <a:ext cx="8229600" cy="1143000"/>
          </a:xfrm>
          <a:prstGeom prst="rect">
            <a:avLst/>
          </a:prstGeom>
        </p:spPr>
        <p:txBody>
          <a:bodyPr vert="horz" lIns="0" rIns="0" bIns="0" anchor="b">
            <a:normAutofit fontScale="90000" lnSpcReduction="20000"/>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5000" b="1" i="0" u="none" strike="noStrike" kern="1200" cap="none" spc="0" normalizeH="0" baseline="0" noProof="0">
                <a:ln>
                  <a:noFill/>
                </a:ln>
                <a:solidFill>
                  <a:schemeClr val="accent4"/>
                </a:solidFill>
                <a:effectLst/>
                <a:uLnTx/>
                <a:uFillTx/>
                <a:latin typeface="Calibri"/>
                <a:ea typeface="+mj-ea"/>
                <a:cs typeface="David" panose="020E0502060401010101" pitchFamily="34" charset="-79"/>
              </a:rPr>
              <a:t>חישוב המס לפי מדרגות המס </a:t>
            </a:r>
            <a:br>
              <a:rPr kumimoji="0" lang="he-IL" sz="5000" b="1" i="0" u="none" strike="noStrike" kern="1200" cap="none" spc="0" normalizeH="0" baseline="0" noProof="0">
                <a:ln>
                  <a:noFill/>
                </a:ln>
                <a:solidFill>
                  <a:schemeClr val="accent4"/>
                </a:solidFill>
                <a:effectLst/>
                <a:uLnTx/>
                <a:uFillTx/>
                <a:latin typeface="Calibri"/>
                <a:ea typeface="+mj-ea"/>
                <a:cs typeface="Arial" panose="020B0604020202020204" pitchFamily="34" charset="0"/>
              </a:rPr>
            </a:br>
            <a:endParaRPr kumimoji="0" lang="he-IL" sz="5000" b="1" i="0" u="none" strike="noStrike" kern="1200" cap="none" spc="0" normalizeH="0" baseline="0" noProof="0" dirty="0">
              <a:ln>
                <a:noFill/>
              </a:ln>
              <a:solidFill>
                <a:schemeClr val="accent4"/>
              </a:solidFill>
              <a:effectLst/>
              <a:uLnTx/>
              <a:uFillTx/>
              <a:latin typeface="Calibri"/>
              <a:ea typeface="+mj-ea"/>
              <a:cs typeface="Arial" panose="020B0604020202020204" pitchFamily="34" charset="0"/>
            </a:endParaRPr>
          </a:p>
        </p:txBody>
      </p:sp>
      <p:graphicFrame>
        <p:nvGraphicFramePr>
          <p:cNvPr id="4" name="טבלה 3"/>
          <p:cNvGraphicFramePr>
            <a:graphicFrameLocks noGrp="1"/>
          </p:cNvGraphicFramePr>
          <p:nvPr>
            <p:extLst>
              <p:ext uri="{D42A27DB-BD31-4B8C-83A1-F6EECF244321}">
                <p14:modId xmlns:p14="http://schemas.microsoft.com/office/powerpoint/2010/main" val="300149870"/>
              </p:ext>
            </p:extLst>
          </p:nvPr>
        </p:nvGraphicFramePr>
        <p:xfrm>
          <a:off x="2209800" y="1518127"/>
          <a:ext cx="8157592" cy="2749149"/>
        </p:xfrm>
        <a:graphic>
          <a:graphicData uri="http://schemas.openxmlformats.org/drawingml/2006/table">
            <a:tbl>
              <a:tblPr rtl="1"/>
              <a:tblGrid>
                <a:gridCol w="2942163">
                  <a:extLst>
                    <a:ext uri="{9D8B030D-6E8A-4147-A177-3AD203B41FA5}">
                      <a16:colId xmlns:a16="http://schemas.microsoft.com/office/drawing/2014/main" val="20000"/>
                    </a:ext>
                  </a:extLst>
                </a:gridCol>
                <a:gridCol w="3546886">
                  <a:extLst>
                    <a:ext uri="{9D8B030D-6E8A-4147-A177-3AD203B41FA5}">
                      <a16:colId xmlns:a16="http://schemas.microsoft.com/office/drawing/2014/main" val="20001"/>
                    </a:ext>
                  </a:extLst>
                </a:gridCol>
                <a:gridCol w="1668543">
                  <a:extLst>
                    <a:ext uri="{9D8B030D-6E8A-4147-A177-3AD203B41FA5}">
                      <a16:colId xmlns:a16="http://schemas.microsoft.com/office/drawing/2014/main" val="20002"/>
                    </a:ext>
                  </a:extLst>
                </a:gridCol>
              </a:tblGrid>
              <a:tr h="340096">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2200" b="1" i="0" u="none" strike="noStrike" dirty="0">
                          <a:solidFill>
                            <a:srgbClr val="000000"/>
                          </a:solidFill>
                          <a:effectLst/>
                          <a:latin typeface="David" panose="020E0502060401010101" pitchFamily="34" charset="-79"/>
                          <a:cs typeface="David" panose="020E0502060401010101" pitchFamily="34" charset="-79"/>
                        </a:rPr>
                        <a:t>רווח ב ₪ </a:t>
                      </a:r>
                    </a:p>
                  </a:txBody>
                  <a:tcPr marL="7472" marR="7472" marT="7472"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2200" b="1" i="0" u="none" strike="noStrike" dirty="0">
                          <a:solidFill>
                            <a:srgbClr val="000000"/>
                          </a:solidFill>
                          <a:effectLst/>
                          <a:latin typeface="David" panose="020E0502060401010101" pitchFamily="34" charset="-79"/>
                          <a:cs typeface="David" panose="020E0502060401010101" pitchFamily="34" charset="-79"/>
                        </a:rPr>
                        <a:t>חישוב המס</a:t>
                      </a:r>
                    </a:p>
                  </a:txBody>
                  <a:tcPr marL="7472" marR="7472" marT="7472"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2200" b="1" i="0" u="none" strike="noStrike">
                          <a:solidFill>
                            <a:srgbClr val="000000"/>
                          </a:solidFill>
                          <a:effectLst/>
                          <a:latin typeface="David" panose="020E0502060401010101" pitchFamily="34" charset="-79"/>
                          <a:cs typeface="David" panose="020E0502060401010101" pitchFamily="34" charset="-79"/>
                        </a:rPr>
                        <a:t>סה"כ מס למדרגה</a:t>
                      </a:r>
                    </a:p>
                  </a:txBody>
                  <a:tcPr marL="7472" marR="7472" marT="7472"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0"/>
                  </a:ext>
                </a:extLst>
              </a:tr>
              <a:tr h="382321">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75,720</a:t>
                      </a:r>
                    </a:p>
                  </a:txBody>
                  <a:tcPr marL="7472" marR="7472" marT="7472"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75,720*10%</a:t>
                      </a:r>
                    </a:p>
                  </a:txBody>
                  <a:tcPr marL="7472" marR="7472" marT="7472"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7,572</a:t>
                      </a:r>
                    </a:p>
                  </a:txBody>
                  <a:tcPr marL="7472" marR="7472" marT="7472"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11448">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32,879=108,600-75,721</a:t>
                      </a:r>
                    </a:p>
                  </a:txBody>
                  <a:tcPr marL="7472" marR="7472" marT="7472"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32,879*14%</a:t>
                      </a:r>
                    </a:p>
                  </a:txBody>
                  <a:tcPr marL="7472" marR="7472" marT="7472"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4,603</a:t>
                      </a:r>
                    </a:p>
                  </a:txBody>
                  <a:tcPr marL="7472" marR="7472" marT="7472"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2"/>
                  </a:ext>
                </a:extLst>
              </a:tr>
              <a:tr h="382321">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60,692=169,293-108,601</a:t>
                      </a:r>
                    </a:p>
                  </a:txBody>
                  <a:tcPr marL="7472" marR="7472" marT="7472"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60,692*20%</a:t>
                      </a:r>
                    </a:p>
                  </a:txBody>
                  <a:tcPr marL="7472" marR="7472" marT="7472"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12,138</a:t>
                      </a:r>
                    </a:p>
                  </a:txBody>
                  <a:tcPr marL="7472" marR="7472" marT="7472"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92652">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סה"כ</a:t>
                      </a:r>
                    </a:p>
                  </a:txBody>
                  <a:tcPr marL="7472" marR="7472" marT="7472"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200" b="1" i="0" u="none" strike="noStrike" dirty="0">
                        <a:solidFill>
                          <a:srgbClr val="000000"/>
                        </a:solidFill>
                        <a:effectLst/>
                        <a:latin typeface="David" panose="020E0502060401010101" pitchFamily="34" charset="-79"/>
                        <a:cs typeface="David" panose="020E0502060401010101" pitchFamily="34" charset="-79"/>
                      </a:endParaRPr>
                    </a:p>
                  </a:txBody>
                  <a:tcPr marL="7472" marR="7472" marT="7472"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24,313</a:t>
                      </a:r>
                    </a:p>
                  </a:txBody>
                  <a:tcPr marL="7472" marR="7472" marT="7472"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4"/>
                  </a:ext>
                </a:extLst>
              </a:tr>
              <a:tr h="402375">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200" b="1" i="0" u="none" strike="noStrike" dirty="0">
                        <a:solidFill>
                          <a:srgbClr val="000000"/>
                        </a:solidFill>
                        <a:effectLst/>
                        <a:latin typeface="David" panose="020E0502060401010101" pitchFamily="34" charset="-79"/>
                        <a:cs typeface="David" panose="020E0502060401010101" pitchFamily="34" charset="-79"/>
                      </a:endParaRPr>
                    </a:p>
                  </a:txBody>
                  <a:tcPr marL="7472" marR="7472" marT="7472" marB="0" anchor="b">
                    <a:lnL w="635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200" b="1" i="0" u="none" strike="noStrike" dirty="0">
                        <a:solidFill>
                          <a:srgbClr val="000000"/>
                        </a:solidFill>
                        <a:effectLst/>
                        <a:latin typeface="David" panose="020E0502060401010101" pitchFamily="34" charset="-79"/>
                        <a:cs typeface="David" panose="020E0502060401010101" pitchFamily="34" charset="-79"/>
                      </a:endParaRPr>
                    </a:p>
                  </a:txBody>
                  <a:tcPr marL="7472" marR="7472" marT="7472" marB="0" anchor="b">
                    <a:lnL>
                      <a:noFill/>
                    </a:lnL>
                    <a:lnR>
                      <a:noFill/>
                    </a:lnR>
                    <a:lnT w="6350" cap="flat" cmpd="sng" algn="ctr">
                      <a:solidFill>
                        <a:srgbClr val="95B3D7"/>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200" b="1" i="0" u="none" strike="noStrike" dirty="0">
                        <a:solidFill>
                          <a:srgbClr val="000000"/>
                        </a:solidFill>
                        <a:effectLst/>
                        <a:latin typeface="David" panose="020E0502060401010101" pitchFamily="34" charset="-79"/>
                        <a:cs typeface="David" panose="020E0502060401010101" pitchFamily="34" charset="-79"/>
                      </a:endParaRPr>
                    </a:p>
                  </a:txBody>
                  <a:tcPr marL="7472" marR="7472" marT="7472"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5" name="מציין מיקום תוכן 2"/>
          <p:cNvSpPr txBox="1">
            <a:spLocks/>
          </p:cNvSpPr>
          <p:nvPr/>
        </p:nvSpPr>
        <p:spPr>
          <a:xfrm>
            <a:off x="2461677" y="3531765"/>
            <a:ext cx="7905715" cy="1845472"/>
          </a:xfrm>
          <a:prstGeom prst="rect">
            <a:avLst/>
          </a:prstGeom>
        </p:spPr>
        <p:txBody>
          <a:bodyPr vert="horz">
            <a:normAutofit fontScale="25000" lnSpcReduction="20000"/>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10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10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ובסך </a:t>
            </a:r>
            <a:r>
              <a:rPr kumimoji="0" lang="he-IL" sz="10000" b="0" i="0" u="none" strike="noStrike" kern="1200" cap="none" spc="0" normalizeH="0" baseline="0" noProof="0" dirty="0" err="1">
                <a:ln>
                  <a:noFill/>
                </a:ln>
                <a:solidFill>
                  <a:sysClr val="windowText" lastClr="000000"/>
                </a:solidFill>
                <a:effectLst/>
                <a:uLnTx/>
                <a:uFillTx/>
                <a:latin typeface="Constantia"/>
                <a:ea typeface="+mn-ea"/>
                <a:cs typeface="David" panose="020E0502060401010101" pitchFamily="34" charset="-79"/>
              </a:rPr>
              <a:t>הכל</a:t>
            </a:r>
            <a:r>
              <a:rPr kumimoji="0" lang="he-IL" sz="10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יחויב במס הכנסה בסך של </a:t>
            </a:r>
            <a:r>
              <a:rPr kumimoji="0" lang="he-IL" sz="100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24,313 </a:t>
            </a:r>
            <a:r>
              <a:rPr kumimoji="0" lang="he-IL" sz="10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שנתי.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10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100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האם זה המס הסופי?</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274320" marR="0" lvl="0" indent="-274320" algn="r" defTabSz="914400" rtl="1" eaLnBrk="1" fontAlgn="auto" latinLnBrk="0" hangingPunct="1">
              <a:lnSpc>
                <a:spcPct val="100000"/>
              </a:lnSpc>
              <a:spcBef>
                <a:spcPct val="20000"/>
              </a:spcBef>
              <a:spcAft>
                <a:spcPts val="0"/>
              </a:spcAft>
              <a:buClr>
                <a:srgbClr val="0BD0D9"/>
              </a:buClr>
              <a:buSzPct val="95000"/>
              <a:buFont typeface="Wingdings 2"/>
              <a:buChar char=""/>
              <a:tabLst/>
              <a:defRPr/>
            </a:pPr>
            <a:endPar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274320" marR="0" lvl="0" indent="-274320" algn="r" defTabSz="914400" rtl="1" eaLnBrk="1" fontAlgn="auto" latinLnBrk="0" hangingPunct="1">
              <a:lnSpc>
                <a:spcPct val="100000"/>
              </a:lnSpc>
              <a:spcBef>
                <a:spcPct val="20000"/>
              </a:spcBef>
              <a:spcAft>
                <a:spcPts val="0"/>
              </a:spcAft>
              <a:buClr>
                <a:srgbClr val="0BD0D9"/>
              </a:buClr>
              <a:buSzPct val="95000"/>
              <a:buFont typeface="Wingdings 2"/>
              <a:buChar char=""/>
              <a:tabLst/>
              <a:defRPr/>
            </a:pPr>
            <a:endPar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274320" marR="0" lvl="0" indent="-274320" algn="r" defTabSz="914400" rtl="1" eaLnBrk="1" fontAlgn="auto" latinLnBrk="0" hangingPunct="1">
              <a:lnSpc>
                <a:spcPct val="100000"/>
              </a:lnSpc>
              <a:spcBef>
                <a:spcPct val="20000"/>
              </a:spcBef>
              <a:spcAft>
                <a:spcPts val="0"/>
              </a:spcAft>
              <a:buClr>
                <a:srgbClr val="0BD0D9"/>
              </a:buClr>
              <a:buSzPct val="95000"/>
              <a:buFont typeface="Wingdings 2"/>
              <a:buChar char=""/>
              <a:tabLst/>
              <a:defRPr/>
            </a:pPr>
            <a:endPar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274320" marR="0" lvl="0" indent="-274320" algn="r" defTabSz="914400" rtl="1" eaLnBrk="1" fontAlgn="auto" latinLnBrk="0" hangingPunct="1">
              <a:lnSpc>
                <a:spcPct val="100000"/>
              </a:lnSpc>
              <a:spcBef>
                <a:spcPct val="20000"/>
              </a:spcBef>
              <a:spcAft>
                <a:spcPts val="0"/>
              </a:spcAft>
              <a:buClr>
                <a:srgbClr val="0BD0D9"/>
              </a:buClr>
              <a:buSzPct val="95000"/>
              <a:buFont typeface="Wingdings 2"/>
              <a:buChar char=""/>
              <a:tabLst/>
              <a:defRPr/>
            </a:pPr>
            <a:endPar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3118409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260600" y="-200868"/>
            <a:ext cx="8229600"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5400" b="1" i="0" u="none" strike="noStrike" kern="1200" cap="none" spc="0" normalizeH="0" baseline="0" noProof="0">
                <a:ln>
                  <a:noFill/>
                </a:ln>
                <a:solidFill>
                  <a:schemeClr val="accent4"/>
                </a:solidFill>
                <a:effectLst/>
                <a:uLnTx/>
                <a:uFillTx/>
                <a:latin typeface="Calibri"/>
                <a:ea typeface="+mj-ea"/>
                <a:cs typeface="David" panose="020E0502060401010101" pitchFamily="34" charset="-79"/>
              </a:rPr>
              <a:t>חישוב המס הסופי </a:t>
            </a:r>
            <a:endParaRPr kumimoji="0" lang="he-IL" sz="5400" b="0"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sp>
        <p:nvSpPr>
          <p:cNvPr id="4" name="מציין מיקום תוכן 2"/>
          <p:cNvSpPr txBox="1">
            <a:spLocks/>
          </p:cNvSpPr>
          <p:nvPr/>
        </p:nvSpPr>
        <p:spPr>
          <a:xfrm>
            <a:off x="1607657" y="1128361"/>
            <a:ext cx="8229600" cy="5472608"/>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1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מס הכנסה לפי מדרגות המס </a:t>
            </a:r>
            <a:r>
              <a:rPr kumimoji="0" lang="he-IL" sz="16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24,313 </a:t>
            </a:r>
            <a:r>
              <a:rPr kumimoji="0" lang="he-IL" sz="1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שנתי.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1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1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מינוס - נקודות זיכוי עצמאי (גבר)* שווי נקודת זיכוי שנתי</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1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2.25* 2,616₪ = </a:t>
            </a:r>
            <a:r>
              <a:rPr kumimoji="0" lang="he-IL" sz="16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5,886</a:t>
            </a:r>
            <a:r>
              <a:rPr kumimoji="0" lang="he-IL" sz="1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1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1600" b="0" i="0" u="none" strike="noStrike" kern="1200" cap="none" spc="0" normalizeH="0" baseline="0" noProof="0" dirty="0">
                <a:ln>
                  <a:noFill/>
                </a:ln>
                <a:effectLst/>
                <a:uLnTx/>
                <a:uFillTx/>
                <a:latin typeface="Constantia"/>
                <a:ea typeface="+mn-ea"/>
                <a:cs typeface="David" panose="020E0502060401010101" pitchFamily="34" charset="-79"/>
              </a:rPr>
              <a:t>מינוס  זיכוי של ההפקדה לגמל או ההפקדה לביטוח חיים מהסך שלא הוכר:</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1600" b="0" i="0" u="none" strike="noStrike" kern="1200" cap="none" spc="0" normalizeH="0" baseline="0" noProof="0" dirty="0">
                <a:ln>
                  <a:noFill/>
                </a:ln>
                <a:effectLst/>
                <a:uLnTx/>
                <a:uFillTx/>
                <a:latin typeface="Constantia"/>
                <a:ea typeface="+mn-ea"/>
                <a:cs typeface="David" panose="020E0502060401010101" pitchFamily="34" charset="-79"/>
              </a:rPr>
              <a:t>סכום הפקדה מרבי בניכוי ניכוי מרבי:  5.5% </a:t>
            </a:r>
            <a:r>
              <a:rPr kumimoji="0" lang="en-US" sz="1600" b="0" i="0" u="none" strike="noStrike" kern="1200" cap="none" spc="0" normalizeH="0" baseline="0" noProof="0" dirty="0">
                <a:ln>
                  <a:noFill/>
                </a:ln>
                <a:effectLst/>
                <a:uLnTx/>
                <a:uFillTx/>
                <a:latin typeface="Constantia"/>
                <a:ea typeface="+mn-ea"/>
                <a:cs typeface="+mn-cs"/>
              </a:rPr>
              <a:t>X</a:t>
            </a:r>
            <a:r>
              <a:rPr kumimoji="0" lang="he-IL" sz="1600" b="0" i="0" u="none" strike="noStrike" kern="1200" cap="none" spc="0" normalizeH="0" baseline="0" noProof="0" dirty="0">
                <a:ln>
                  <a:noFill/>
                </a:ln>
                <a:effectLst/>
                <a:uLnTx/>
                <a:uFillTx/>
                <a:latin typeface="Constantia"/>
                <a:ea typeface="+mn-ea"/>
                <a:cs typeface="David" panose="020E0502060401010101" pitchFamily="34" charset="-79"/>
              </a:rPr>
              <a:t> 211,200 ₪ = סכום ההפקדה (11,616 ₪ ) </a:t>
            </a:r>
            <a:r>
              <a:rPr kumimoji="0" lang="en-US" sz="1600" b="0" i="0" u="none" strike="noStrike" kern="1200" cap="none" spc="0" normalizeH="0" baseline="0" noProof="0" dirty="0">
                <a:ln>
                  <a:noFill/>
                </a:ln>
                <a:effectLst/>
                <a:uLnTx/>
                <a:uFillTx/>
                <a:latin typeface="Constantia"/>
                <a:ea typeface="+mn-ea"/>
                <a:cs typeface="+mn-cs"/>
              </a:rPr>
              <a:t>X</a:t>
            </a:r>
            <a:r>
              <a:rPr kumimoji="0" lang="he-IL" sz="1600" b="0" i="0" u="none" strike="noStrike" kern="1200" cap="none" spc="0" normalizeH="0" baseline="0" noProof="0" dirty="0">
                <a:ln>
                  <a:noFill/>
                </a:ln>
                <a:effectLst/>
                <a:uLnTx/>
                <a:uFillTx/>
                <a:latin typeface="Constantia"/>
                <a:ea typeface="+mn-ea"/>
                <a:cs typeface="David" panose="020E0502060401010101" pitchFamily="34" charset="-79"/>
              </a:rPr>
              <a:t> 35% זיכוי.</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1600" b="0" i="0" u="none" strike="noStrike" kern="1200" cap="none" spc="0" normalizeH="0" baseline="0" noProof="0" dirty="0">
                <a:ln>
                  <a:noFill/>
                </a:ln>
                <a:effectLst/>
                <a:uLnTx/>
                <a:uFillTx/>
                <a:latin typeface="Constantia"/>
                <a:ea typeface="+mn-ea"/>
                <a:cs typeface="David" panose="020E0502060401010101" pitchFamily="34" charset="-79"/>
              </a:rPr>
              <a:t> 34,848₪  - 23,232₪ = </a:t>
            </a:r>
            <a:r>
              <a:rPr kumimoji="0" lang="he-IL" sz="1600" b="1" i="0" u="none" strike="noStrike" kern="1200" cap="none" spc="0" normalizeH="0" baseline="0" noProof="0" dirty="0">
                <a:ln>
                  <a:noFill/>
                </a:ln>
                <a:effectLst/>
                <a:uLnTx/>
                <a:uFillTx/>
                <a:latin typeface="Constantia"/>
                <a:ea typeface="+mn-ea"/>
                <a:cs typeface="David" panose="020E0502060401010101" pitchFamily="34" charset="-79"/>
              </a:rPr>
              <a:t>11,616 ₪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1600" b="0" i="0" u="none" strike="noStrike" kern="1200" cap="none" spc="0" normalizeH="0" baseline="0" noProof="0" dirty="0">
              <a:ln>
                <a:noFill/>
              </a:ln>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1600" b="0" i="0" u="none" strike="noStrike" kern="1200" cap="none" spc="0" normalizeH="0" baseline="0" noProof="0" dirty="0">
                <a:ln>
                  <a:noFill/>
                </a:ln>
                <a:effectLst/>
                <a:uLnTx/>
                <a:uFillTx/>
                <a:latin typeface="Constantia"/>
                <a:ea typeface="+mn-ea"/>
                <a:cs typeface="David" panose="020E0502060401010101" pitchFamily="34" charset="-79"/>
              </a:rPr>
              <a:t>שווי מרבי לזיכוי ממס:</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1600" b="0" i="0" u="none" strike="noStrike" kern="1200" cap="none" spc="0" normalizeH="0" baseline="0" noProof="0" dirty="0">
                <a:ln>
                  <a:noFill/>
                </a:ln>
                <a:effectLst/>
                <a:uLnTx/>
                <a:uFillTx/>
                <a:latin typeface="Constantia"/>
                <a:ea typeface="+mn-ea"/>
                <a:cs typeface="David" panose="020E0502060401010101" pitchFamily="34" charset="-79"/>
              </a:rPr>
              <a:t>11,616 ₪ * 35% זיכוי ממס = </a:t>
            </a:r>
            <a:r>
              <a:rPr kumimoji="0" lang="he-IL" sz="1600" b="1" i="0" u="none" strike="noStrike" kern="1200" cap="none" spc="0" normalizeH="0" baseline="0" noProof="0" dirty="0">
                <a:ln>
                  <a:noFill/>
                </a:ln>
                <a:effectLst/>
                <a:uLnTx/>
                <a:uFillTx/>
                <a:latin typeface="Constantia"/>
                <a:ea typeface="+mn-ea"/>
                <a:cs typeface="David" panose="020E0502060401010101" pitchFamily="34" charset="-79"/>
              </a:rPr>
              <a:t>4,065₪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8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graphicFrame>
        <p:nvGraphicFramePr>
          <p:cNvPr id="5" name="טבלה 4"/>
          <p:cNvGraphicFramePr>
            <a:graphicFrameLocks noGrp="1"/>
          </p:cNvGraphicFramePr>
          <p:nvPr>
            <p:extLst>
              <p:ext uri="{D42A27DB-BD31-4B8C-83A1-F6EECF244321}">
                <p14:modId xmlns:p14="http://schemas.microsoft.com/office/powerpoint/2010/main" val="98827579"/>
              </p:ext>
            </p:extLst>
          </p:nvPr>
        </p:nvGraphicFramePr>
        <p:xfrm>
          <a:off x="1524000" y="4427575"/>
          <a:ext cx="8229600" cy="1683327"/>
        </p:xfrm>
        <a:graphic>
          <a:graphicData uri="http://schemas.openxmlformats.org/drawingml/2006/table">
            <a:tbl>
              <a:tblPr rtl="1"/>
              <a:tblGrid>
                <a:gridCol w="3896168">
                  <a:extLst>
                    <a:ext uri="{9D8B030D-6E8A-4147-A177-3AD203B41FA5}">
                      <a16:colId xmlns:a16="http://schemas.microsoft.com/office/drawing/2014/main" val="20000"/>
                    </a:ext>
                  </a:extLst>
                </a:gridCol>
                <a:gridCol w="4333432">
                  <a:extLst>
                    <a:ext uri="{9D8B030D-6E8A-4147-A177-3AD203B41FA5}">
                      <a16:colId xmlns:a16="http://schemas.microsoft.com/office/drawing/2014/main" val="20001"/>
                    </a:ext>
                  </a:extLst>
                </a:gridCol>
              </a:tblGrid>
              <a:tr h="316755">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1900" b="1" i="0" u="none" strike="noStrike" dirty="0">
                          <a:solidFill>
                            <a:srgbClr val="000000"/>
                          </a:solidFill>
                          <a:effectLst/>
                          <a:latin typeface="David" panose="020E0502060401010101" pitchFamily="34" charset="-79"/>
                          <a:cs typeface="David" panose="020E0502060401010101" pitchFamily="34" charset="-79"/>
                        </a:rPr>
                        <a:t>מס הכנסה לפי מדרגות המס</a:t>
                      </a:r>
                    </a:p>
                  </a:txBody>
                  <a:tcPr marL="9050" marR="9050" marT="905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1900" b="1" i="0" u="none" strike="noStrike" dirty="0">
                          <a:solidFill>
                            <a:srgbClr val="000000"/>
                          </a:solidFill>
                          <a:effectLst/>
                          <a:latin typeface="David" panose="020E0502060401010101" pitchFamily="34" charset="-79"/>
                          <a:cs typeface="David" panose="020E0502060401010101" pitchFamily="34" charset="-79"/>
                        </a:rPr>
                        <a:t>24,313</a:t>
                      </a:r>
                    </a:p>
                  </a:txBody>
                  <a:tcPr marL="9050" marR="9050" marT="905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0"/>
                  </a:ext>
                </a:extLst>
              </a:tr>
              <a:tr h="316755">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1900" b="1" i="0" u="none" strike="noStrike" dirty="0">
                          <a:solidFill>
                            <a:srgbClr val="000000"/>
                          </a:solidFill>
                          <a:effectLst/>
                          <a:latin typeface="David" panose="020E0502060401010101" pitchFamily="34" charset="-79"/>
                          <a:cs typeface="David" panose="020E0502060401010101" pitchFamily="34" charset="-79"/>
                        </a:rPr>
                        <a:t>מינוס -  נקודות זיכוי</a:t>
                      </a:r>
                    </a:p>
                  </a:txBody>
                  <a:tcPr marL="9050" marR="9050" marT="905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1900" b="1" i="0" u="none" strike="noStrike" dirty="0">
                          <a:solidFill>
                            <a:srgbClr val="000000"/>
                          </a:solidFill>
                          <a:effectLst/>
                          <a:latin typeface="David" panose="020E0502060401010101" pitchFamily="34" charset="-79"/>
                          <a:cs typeface="David" panose="020E0502060401010101" pitchFamily="34" charset="-79"/>
                        </a:rPr>
                        <a:t>(5,886)</a:t>
                      </a:r>
                    </a:p>
                  </a:txBody>
                  <a:tcPr marL="9050" marR="9050" marT="905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16755">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1900" b="1" i="0" u="none" strike="noStrike" dirty="0">
                          <a:solidFill>
                            <a:srgbClr val="000000"/>
                          </a:solidFill>
                          <a:effectLst/>
                          <a:latin typeface="David" panose="020E0502060401010101" pitchFamily="34" charset="-79"/>
                          <a:cs typeface="David" panose="020E0502060401010101" pitchFamily="34" charset="-79"/>
                        </a:rPr>
                        <a:t>מינוס זיכוי להפקדה לגמל\ביטוח חיים </a:t>
                      </a:r>
                    </a:p>
                  </a:txBody>
                  <a:tcPr marL="9050" marR="9050" marT="905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1900" b="1" i="0" u="none" strike="noStrike" dirty="0">
                          <a:solidFill>
                            <a:schemeClr val="tx1"/>
                          </a:solidFill>
                          <a:effectLst/>
                          <a:latin typeface="David" panose="020E0502060401010101" pitchFamily="34" charset="-79"/>
                          <a:cs typeface="David" panose="020E0502060401010101" pitchFamily="34" charset="-79"/>
                        </a:rPr>
                        <a:t>(4,065)</a:t>
                      </a:r>
                    </a:p>
                  </a:txBody>
                  <a:tcPr marL="9050" marR="9050" marT="905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2"/>
                  </a:ext>
                </a:extLst>
              </a:tr>
              <a:tr h="325805">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1900" b="1" i="0" u="none" strike="noStrike" dirty="0">
                          <a:solidFill>
                            <a:srgbClr val="000000"/>
                          </a:solidFill>
                          <a:effectLst/>
                          <a:latin typeface="David" panose="020E0502060401010101" pitchFamily="34" charset="-79"/>
                          <a:cs typeface="David" panose="020E0502060401010101" pitchFamily="34" charset="-79"/>
                        </a:rPr>
                        <a:t>מינוס</a:t>
                      </a:r>
                      <a:r>
                        <a:rPr lang="he-IL" sz="1900" b="1" i="0" u="none" strike="noStrike" baseline="0" dirty="0">
                          <a:solidFill>
                            <a:srgbClr val="000000"/>
                          </a:solidFill>
                          <a:effectLst/>
                          <a:latin typeface="David" panose="020E0502060401010101" pitchFamily="34" charset="-79"/>
                          <a:cs typeface="David" panose="020E0502060401010101" pitchFamily="34" charset="-79"/>
                        </a:rPr>
                        <a:t> 35% זיכוי בגין תרומות </a:t>
                      </a:r>
                      <a:endParaRPr lang="he-IL" sz="1900" b="1" i="0" u="none" strike="noStrike" dirty="0">
                        <a:solidFill>
                          <a:srgbClr val="000000"/>
                        </a:solidFill>
                        <a:effectLst/>
                        <a:latin typeface="David" panose="020E0502060401010101" pitchFamily="34" charset="-79"/>
                        <a:cs typeface="David" panose="020E0502060401010101" pitchFamily="34" charset="-79"/>
                      </a:endParaRPr>
                    </a:p>
                  </a:txBody>
                  <a:tcPr marL="9050" marR="9050" marT="905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1900" b="1" i="0" u="none" strike="noStrike" dirty="0">
                          <a:solidFill>
                            <a:srgbClr val="000000"/>
                          </a:solidFill>
                          <a:effectLst/>
                          <a:latin typeface="David" panose="020E0502060401010101" pitchFamily="34" charset="-79"/>
                          <a:cs typeface="David" panose="020E0502060401010101" pitchFamily="34" charset="-79"/>
                        </a:rPr>
                        <a:t>(350)</a:t>
                      </a:r>
                      <a:r>
                        <a:rPr lang="he-IL" sz="1900" b="1" i="0" u="none" strike="noStrike" baseline="0" dirty="0">
                          <a:solidFill>
                            <a:srgbClr val="000000"/>
                          </a:solidFill>
                          <a:effectLst/>
                          <a:latin typeface="David" panose="020E0502060401010101" pitchFamily="34" charset="-79"/>
                          <a:cs typeface="David" panose="020E0502060401010101" pitchFamily="34" charset="-79"/>
                        </a:rPr>
                        <a:t> </a:t>
                      </a:r>
                      <a:endParaRPr lang="he-IL" sz="1900" b="1" i="0" u="none" strike="noStrike" dirty="0">
                        <a:solidFill>
                          <a:srgbClr val="000000"/>
                        </a:solidFill>
                        <a:effectLst/>
                        <a:latin typeface="David" panose="020E0502060401010101" pitchFamily="34" charset="-79"/>
                        <a:cs typeface="David" panose="020E0502060401010101" pitchFamily="34" charset="-79"/>
                      </a:endParaRPr>
                    </a:p>
                  </a:txBody>
                  <a:tcPr marL="9050" marR="9050" marT="905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07257">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2500" b="1" i="0" u="none" strike="noStrike" dirty="0">
                          <a:solidFill>
                            <a:srgbClr val="000000"/>
                          </a:solidFill>
                          <a:effectLst/>
                          <a:latin typeface="David" panose="020E0502060401010101" pitchFamily="34" charset="-79"/>
                          <a:cs typeface="David" panose="020E0502060401010101" pitchFamily="34" charset="-79"/>
                        </a:rPr>
                        <a:t>מס סופי</a:t>
                      </a:r>
                    </a:p>
                  </a:txBody>
                  <a:tcPr marL="9050" marR="9050" marT="905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en-US" sz="2500" b="1" i="0" u="none" strike="noStrike" dirty="0">
                          <a:solidFill>
                            <a:srgbClr val="000000"/>
                          </a:solidFill>
                          <a:effectLst/>
                          <a:latin typeface="David" panose="020E0502060401010101" pitchFamily="34" charset="-79"/>
                          <a:cs typeface="David" panose="020E0502060401010101" pitchFamily="34" charset="-79"/>
                        </a:rPr>
                        <a:t> </a:t>
                      </a:r>
                      <a:r>
                        <a:rPr lang="he-IL" sz="2500" b="1" i="0" u="none" strike="noStrike" dirty="0">
                          <a:solidFill>
                            <a:srgbClr val="000000"/>
                          </a:solidFill>
                          <a:effectLst/>
                          <a:latin typeface="David" panose="020E0502060401010101" pitchFamily="34" charset="-79"/>
                          <a:cs typeface="David" panose="020E0502060401010101" pitchFamily="34" charset="-79"/>
                        </a:rPr>
                        <a:t>14,012 ₪ </a:t>
                      </a:r>
                      <a:r>
                        <a:rPr lang="en-US" sz="2500" b="1" i="0" u="none" strike="noStrike" dirty="0">
                          <a:solidFill>
                            <a:srgbClr val="000000"/>
                          </a:solidFill>
                          <a:effectLst/>
                          <a:latin typeface="David" panose="020E0502060401010101" pitchFamily="34" charset="-79"/>
                          <a:cs typeface="David" panose="020E0502060401010101" pitchFamily="34" charset="-79"/>
                        </a:rPr>
                        <a:t> </a:t>
                      </a:r>
                      <a:endParaRPr lang="he-IL" sz="2500" b="1" i="0" u="none" strike="noStrike" dirty="0">
                        <a:solidFill>
                          <a:srgbClr val="000000"/>
                        </a:solidFill>
                        <a:effectLst/>
                        <a:latin typeface="David" panose="020E0502060401010101" pitchFamily="34" charset="-79"/>
                        <a:cs typeface="David" panose="020E0502060401010101" pitchFamily="34" charset="-79"/>
                      </a:endParaRPr>
                    </a:p>
                  </a:txBody>
                  <a:tcPr marL="9050" marR="9050" marT="905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50247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1943100" y="-191616"/>
            <a:ext cx="8229600" cy="1143000"/>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4000" b="1" i="0" u="none" strike="noStrike" kern="1200" cap="none" spc="0" normalizeH="0" baseline="0" noProof="0">
                <a:ln>
                  <a:noFill/>
                </a:ln>
                <a:solidFill>
                  <a:schemeClr val="accent4"/>
                </a:solidFill>
                <a:effectLst/>
                <a:uLnTx/>
                <a:uFillTx/>
                <a:latin typeface="Calibri"/>
                <a:ea typeface="+mj-ea"/>
                <a:cs typeface="David" panose="020E0502060401010101" pitchFamily="34" charset="-79"/>
              </a:rPr>
              <a:t>חישוב דמי בריאות וביטוח לאומי לשכירים</a:t>
            </a:r>
            <a:endParaRPr kumimoji="0" lang="he-IL" sz="4000" b="0"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graphicFrame>
        <p:nvGraphicFramePr>
          <p:cNvPr id="4" name="טבלה 3"/>
          <p:cNvGraphicFramePr>
            <a:graphicFrameLocks noGrp="1"/>
          </p:cNvGraphicFramePr>
          <p:nvPr>
            <p:extLst>
              <p:ext uri="{D42A27DB-BD31-4B8C-83A1-F6EECF244321}">
                <p14:modId xmlns:p14="http://schemas.microsoft.com/office/powerpoint/2010/main" val="1825293299"/>
              </p:ext>
            </p:extLst>
          </p:nvPr>
        </p:nvGraphicFramePr>
        <p:xfrm>
          <a:off x="2829992" y="1362348"/>
          <a:ext cx="7056784" cy="4104455"/>
        </p:xfrm>
        <a:graphic>
          <a:graphicData uri="http://schemas.openxmlformats.org/drawingml/2006/table">
            <a:tbl>
              <a:tblPr rtl="1" firstRow="1" firstCol="1"/>
              <a:tblGrid>
                <a:gridCol w="1008112">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1008112">
                  <a:extLst>
                    <a:ext uri="{9D8B030D-6E8A-4147-A177-3AD203B41FA5}">
                      <a16:colId xmlns:a16="http://schemas.microsoft.com/office/drawing/2014/main" val="20004"/>
                    </a:ext>
                  </a:extLst>
                </a:gridCol>
                <a:gridCol w="1008112">
                  <a:extLst>
                    <a:ext uri="{9D8B030D-6E8A-4147-A177-3AD203B41FA5}">
                      <a16:colId xmlns:a16="http://schemas.microsoft.com/office/drawing/2014/main" val="20005"/>
                    </a:ext>
                  </a:extLst>
                </a:gridCol>
                <a:gridCol w="1008112">
                  <a:extLst>
                    <a:ext uri="{9D8B030D-6E8A-4147-A177-3AD203B41FA5}">
                      <a16:colId xmlns:a16="http://schemas.microsoft.com/office/drawing/2014/main" val="20006"/>
                    </a:ext>
                  </a:extLst>
                </a:gridCol>
              </a:tblGrid>
              <a:tr h="1237852">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l" rtl="0" fontAlgn="b"/>
                      <a:r>
                        <a:rPr lang="he-IL" sz="2000" b="1" u="none" strike="noStrike" dirty="0">
                          <a:effectLst/>
                          <a:latin typeface="David" panose="020E0502060401010101" pitchFamily="34" charset="-79"/>
                          <a:cs typeface="David" panose="020E0502060401010101" pitchFamily="34" charset="-79"/>
                        </a:rPr>
                        <a:t> </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gridSpan="3">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fontAlgn="ctr"/>
                      <a:r>
                        <a:rPr lang="he-IL" sz="2000" b="1" u="none" strike="noStrike" dirty="0">
                          <a:effectLst/>
                          <a:latin typeface="David" panose="020E0502060401010101" pitchFamily="34" charset="-79"/>
                          <a:cs typeface="David" panose="020E0502060401010101" pitchFamily="34" charset="-79"/>
                        </a:rPr>
                        <a:t>מחלק השכר שעד 60% מהשכר הממוצע 6,164 ₪</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hMerge="1">
                  <a:txBody>
                    <a:bodyPr/>
                    <a:lstStyle/>
                    <a:p>
                      <a:pPr rtl="1"/>
                      <a:endParaRPr lang="he-IL"/>
                    </a:p>
                  </a:txBody>
                  <a:tcPr/>
                </a:tc>
                <a:tc hMerge="1">
                  <a:txBody>
                    <a:bodyPr/>
                    <a:lstStyle/>
                    <a:p>
                      <a:pPr rtl="1"/>
                      <a:endParaRPr lang="he-IL"/>
                    </a:p>
                  </a:txBody>
                  <a:tcPr/>
                </a:tc>
                <a:tc gridSpan="3">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fontAlgn="ctr"/>
                      <a:r>
                        <a:rPr lang="he-IL" sz="2000" b="1" u="none" strike="noStrike" dirty="0">
                          <a:effectLst/>
                          <a:latin typeface="David" panose="020E0502060401010101" pitchFamily="34" charset="-79"/>
                          <a:cs typeface="David" panose="020E0502060401010101" pitchFamily="34" charset="-79"/>
                        </a:rPr>
                        <a:t>מחלק השכר שמעל 60% מהשכר הממוצע ועד ההכנסה המרבית החייבת בדמי ביטוח - 43,890 ₪</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673217">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l" rtl="0" fontAlgn="b"/>
                      <a:r>
                        <a:rPr lang="he-IL" sz="2000" b="1" u="none" strike="noStrike">
                          <a:effectLst/>
                          <a:latin typeface="David" panose="020E0502060401010101" pitchFamily="34" charset="-79"/>
                          <a:cs typeface="David" panose="020E0502060401010101" pitchFamily="34" charset="-79"/>
                        </a:rPr>
                        <a:t> </a:t>
                      </a:r>
                      <a:endParaRPr lang="he-IL" sz="2000" b="1"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b">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fontAlgn="ctr"/>
                      <a:r>
                        <a:rPr lang="he-IL" sz="2000" b="1" u="none" strike="noStrike">
                          <a:effectLst/>
                          <a:latin typeface="David" panose="020E0502060401010101" pitchFamily="34" charset="-79"/>
                          <a:cs typeface="David" panose="020E0502060401010101" pitchFamily="34" charset="-79"/>
                        </a:rPr>
                        <a:t>מעסיק</a:t>
                      </a:r>
                      <a:endParaRPr lang="he-IL" sz="2000" b="1"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fontAlgn="ctr"/>
                      <a:r>
                        <a:rPr lang="he-IL" sz="2000" b="1" u="none" strike="noStrike">
                          <a:effectLst/>
                          <a:latin typeface="David" panose="020E0502060401010101" pitchFamily="34" charset="-79"/>
                          <a:cs typeface="David" panose="020E0502060401010101" pitchFamily="34" charset="-79"/>
                        </a:rPr>
                        <a:t>עובד</a:t>
                      </a:r>
                      <a:endParaRPr lang="he-IL" sz="2000" b="1"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fontAlgn="ctr"/>
                      <a:r>
                        <a:rPr lang="he-IL" sz="2000" b="1" u="none" strike="noStrike">
                          <a:effectLst/>
                          <a:latin typeface="David" panose="020E0502060401010101" pitchFamily="34" charset="-79"/>
                          <a:cs typeface="David" panose="020E0502060401010101" pitchFamily="34" charset="-79"/>
                        </a:rPr>
                        <a:t>סה"כ</a:t>
                      </a:r>
                      <a:endParaRPr lang="he-IL" sz="2000" b="1"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fontAlgn="ctr"/>
                      <a:r>
                        <a:rPr lang="he-IL" sz="2000" b="1" u="none" strike="noStrike">
                          <a:effectLst/>
                          <a:latin typeface="David" panose="020E0502060401010101" pitchFamily="34" charset="-79"/>
                          <a:cs typeface="David" panose="020E0502060401010101" pitchFamily="34" charset="-79"/>
                        </a:rPr>
                        <a:t>מעסיק</a:t>
                      </a:r>
                      <a:endParaRPr lang="he-IL" sz="2000" b="1"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fontAlgn="ctr"/>
                      <a:r>
                        <a:rPr lang="he-IL" sz="2000" b="1" u="none" strike="noStrike" dirty="0">
                          <a:effectLst/>
                          <a:latin typeface="David" panose="020E0502060401010101" pitchFamily="34" charset="-79"/>
                          <a:cs typeface="David" panose="020E0502060401010101" pitchFamily="34" charset="-79"/>
                        </a:rPr>
                        <a:t>עובד</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fontAlgn="ctr"/>
                      <a:r>
                        <a:rPr lang="he-IL" sz="2000" b="1" u="none" strike="noStrike" dirty="0">
                          <a:effectLst/>
                          <a:latin typeface="David" panose="020E0502060401010101" pitchFamily="34" charset="-79"/>
                          <a:cs typeface="David" panose="020E0502060401010101" pitchFamily="34" charset="-79"/>
                        </a:rPr>
                        <a:t>סה"כ</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1"/>
                  </a:ext>
                </a:extLst>
              </a:tr>
              <a:tr h="868668">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r" rtl="1" fontAlgn="b"/>
                      <a:r>
                        <a:rPr lang="he-IL" sz="2000" b="1" u="none" strike="noStrike" dirty="0">
                          <a:effectLst/>
                          <a:latin typeface="David" panose="020E0502060401010101" pitchFamily="34" charset="-79"/>
                          <a:cs typeface="David" panose="020E0502060401010101" pitchFamily="34" charset="-79"/>
                        </a:rPr>
                        <a:t>דמי ביטוח לאומי</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3.55%</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a:effectLst/>
                          <a:latin typeface="David" panose="020E0502060401010101" pitchFamily="34" charset="-79"/>
                          <a:cs typeface="David" panose="020E0502060401010101" pitchFamily="34" charset="-79"/>
                        </a:rPr>
                        <a:t>0.40%</a:t>
                      </a:r>
                      <a:endParaRPr lang="he-IL" sz="2000" b="1"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3.95%</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7.60%</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a:effectLst/>
                          <a:latin typeface="David" panose="020E0502060401010101" pitchFamily="34" charset="-79"/>
                          <a:cs typeface="David" panose="020E0502060401010101" pitchFamily="34" charset="-79"/>
                        </a:rPr>
                        <a:t>7.00%</a:t>
                      </a:r>
                      <a:endParaRPr lang="he-IL" sz="2000" b="1"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14.60%</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2"/>
                  </a:ext>
                </a:extLst>
              </a:tr>
              <a:tr h="868668">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r" rtl="1" fontAlgn="b"/>
                      <a:r>
                        <a:rPr lang="he-IL" sz="2000" b="1" u="none" strike="noStrike">
                          <a:effectLst/>
                          <a:latin typeface="David" panose="020E0502060401010101" pitchFamily="34" charset="-79"/>
                          <a:cs typeface="David" panose="020E0502060401010101" pitchFamily="34" charset="-79"/>
                        </a:rPr>
                        <a:t>דמי ביטוח בריאות</a:t>
                      </a:r>
                      <a:endParaRPr lang="he-IL" sz="2000" b="1"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a:effectLst/>
                          <a:latin typeface="David" panose="020E0502060401010101" pitchFamily="34" charset="-79"/>
                          <a:cs typeface="David" panose="020E0502060401010101" pitchFamily="34" charset="-79"/>
                        </a:rPr>
                        <a:t>-</a:t>
                      </a:r>
                      <a:endParaRPr lang="he-IL" sz="2000" b="1"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a:effectLst/>
                          <a:latin typeface="David" panose="020E0502060401010101" pitchFamily="34" charset="-79"/>
                          <a:cs typeface="David" panose="020E0502060401010101" pitchFamily="34" charset="-79"/>
                        </a:rPr>
                        <a:t>3.10%</a:t>
                      </a:r>
                      <a:endParaRPr lang="he-IL" sz="2000" b="1"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a:effectLst/>
                          <a:latin typeface="David" panose="020E0502060401010101" pitchFamily="34" charset="-79"/>
                          <a:cs typeface="David" panose="020E0502060401010101" pitchFamily="34" charset="-79"/>
                        </a:rPr>
                        <a:t>3.10%</a:t>
                      </a:r>
                      <a:endParaRPr lang="he-IL" sz="2000" b="1"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a:effectLst/>
                          <a:latin typeface="David" panose="020E0502060401010101" pitchFamily="34" charset="-79"/>
                          <a:cs typeface="David" panose="020E0502060401010101" pitchFamily="34" charset="-79"/>
                        </a:rPr>
                        <a:t>-</a:t>
                      </a:r>
                      <a:endParaRPr lang="he-IL" sz="2000" b="1"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5.00%</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5.00%</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3"/>
                  </a:ext>
                </a:extLst>
              </a:tr>
              <a:tr h="456050">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r" rtl="1" fontAlgn="b"/>
                      <a:r>
                        <a:rPr lang="he-IL" sz="2000" b="1" u="none" strike="noStrike">
                          <a:effectLst/>
                          <a:latin typeface="David" panose="020E0502060401010101" pitchFamily="34" charset="-79"/>
                          <a:cs typeface="David" panose="020E0502060401010101" pitchFamily="34" charset="-79"/>
                        </a:rPr>
                        <a:t>סך הכל</a:t>
                      </a:r>
                      <a:endParaRPr lang="he-IL" sz="2000" b="1"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3.55%</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a:effectLst/>
                          <a:latin typeface="David" panose="020E0502060401010101" pitchFamily="34" charset="-79"/>
                          <a:cs typeface="David" panose="020E0502060401010101" pitchFamily="34" charset="-79"/>
                        </a:rPr>
                        <a:t>3.50%</a:t>
                      </a:r>
                      <a:endParaRPr lang="he-IL" sz="2000" b="1"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7.05%</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7.60%</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12.00%</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19.60%</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56614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362200" y="-50800"/>
            <a:ext cx="8229600" cy="1143000"/>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40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rPr>
              <a:t>חישוב דמי הביטוח הלאומי ומס הבריאות החודשי, למשכורת בסך 10,273₪</a:t>
            </a:r>
          </a:p>
        </p:txBody>
      </p:sp>
      <p:graphicFrame>
        <p:nvGraphicFramePr>
          <p:cNvPr id="4" name="מציין מיקום תוכן 5"/>
          <p:cNvGraphicFramePr>
            <a:graphicFrameLocks/>
          </p:cNvGraphicFramePr>
          <p:nvPr>
            <p:extLst>
              <p:ext uri="{D42A27DB-BD31-4B8C-83A1-F6EECF244321}">
                <p14:modId xmlns:p14="http://schemas.microsoft.com/office/powerpoint/2010/main" val="969154913"/>
              </p:ext>
            </p:extLst>
          </p:nvPr>
        </p:nvGraphicFramePr>
        <p:xfrm>
          <a:off x="3174064" y="1638558"/>
          <a:ext cx="6605871" cy="2836644"/>
        </p:xfrm>
        <a:graphic>
          <a:graphicData uri="http://schemas.openxmlformats.org/drawingml/2006/table">
            <a:tbl>
              <a:tblPr rtl="1"/>
              <a:tblGrid>
                <a:gridCol w="1418057">
                  <a:extLst>
                    <a:ext uri="{9D8B030D-6E8A-4147-A177-3AD203B41FA5}">
                      <a16:colId xmlns:a16="http://schemas.microsoft.com/office/drawing/2014/main" val="20000"/>
                    </a:ext>
                  </a:extLst>
                </a:gridCol>
                <a:gridCol w="2370644">
                  <a:extLst>
                    <a:ext uri="{9D8B030D-6E8A-4147-A177-3AD203B41FA5}">
                      <a16:colId xmlns:a16="http://schemas.microsoft.com/office/drawing/2014/main" val="20001"/>
                    </a:ext>
                  </a:extLst>
                </a:gridCol>
                <a:gridCol w="1420763">
                  <a:extLst>
                    <a:ext uri="{9D8B030D-6E8A-4147-A177-3AD203B41FA5}">
                      <a16:colId xmlns:a16="http://schemas.microsoft.com/office/drawing/2014/main" val="20002"/>
                    </a:ext>
                  </a:extLst>
                </a:gridCol>
                <a:gridCol w="1396407">
                  <a:extLst>
                    <a:ext uri="{9D8B030D-6E8A-4147-A177-3AD203B41FA5}">
                      <a16:colId xmlns:a16="http://schemas.microsoft.com/office/drawing/2014/main" val="20003"/>
                    </a:ext>
                  </a:extLst>
                </a:gridCol>
              </a:tblGrid>
              <a:tr h="251761">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1800" b="1" i="0" u="none" strike="noStrike" dirty="0">
                          <a:solidFill>
                            <a:srgbClr val="FFFFFF"/>
                          </a:solidFill>
                          <a:effectLst/>
                          <a:latin typeface="David" panose="020E0502060401010101" pitchFamily="34" charset="-79"/>
                          <a:cs typeface="David" panose="020E0502060401010101" pitchFamily="34" charset="-79"/>
                        </a:rPr>
                        <a:t>חלק השכר</a:t>
                      </a:r>
                    </a:p>
                  </a:txBody>
                  <a:tcPr marL="8121" marR="8121" marT="812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1800" b="1" i="0" u="none" strike="noStrike" dirty="0">
                          <a:solidFill>
                            <a:srgbClr val="FFFFFF"/>
                          </a:solidFill>
                          <a:effectLst/>
                          <a:latin typeface="David" panose="020E0502060401010101" pitchFamily="34" charset="-79"/>
                          <a:cs typeface="David" panose="020E0502060401010101" pitchFamily="34" charset="-79"/>
                        </a:rPr>
                        <a:t>חישוב</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1800" b="1" i="0" u="none" strike="noStrike" dirty="0">
                          <a:solidFill>
                            <a:srgbClr val="FFFFFF"/>
                          </a:solidFill>
                          <a:effectLst/>
                          <a:latin typeface="David" panose="020E0502060401010101" pitchFamily="34" charset="-79"/>
                          <a:cs typeface="David" panose="020E0502060401010101" pitchFamily="34" charset="-79"/>
                        </a:rPr>
                        <a:t>שיעור </a:t>
                      </a:r>
                      <a:r>
                        <a:rPr lang="he-IL" sz="1800" b="1" i="0" u="none" strike="noStrike" dirty="0" err="1">
                          <a:solidFill>
                            <a:srgbClr val="FFFFFF"/>
                          </a:solidFill>
                          <a:effectLst/>
                          <a:latin typeface="David" panose="020E0502060401010101" pitchFamily="34" charset="-79"/>
                          <a:cs typeface="David" panose="020E0502060401010101" pitchFamily="34" charset="-79"/>
                        </a:rPr>
                        <a:t>בטל"א</a:t>
                      </a:r>
                      <a:r>
                        <a:rPr lang="he-IL" sz="1800" b="1" i="0" u="none" strike="noStrike" dirty="0">
                          <a:solidFill>
                            <a:srgbClr val="FFFFFF"/>
                          </a:solidFill>
                          <a:effectLst/>
                          <a:latin typeface="David" panose="020E0502060401010101" pitchFamily="34" charset="-79"/>
                          <a:cs typeface="David" panose="020E0502060401010101" pitchFamily="34" charset="-79"/>
                        </a:rPr>
                        <a:t> ומס בריאות</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1800" b="1" i="0" u="none" strike="noStrike" dirty="0">
                          <a:solidFill>
                            <a:srgbClr val="FFFFFF"/>
                          </a:solidFill>
                          <a:effectLst/>
                          <a:latin typeface="David" panose="020E0502060401010101" pitchFamily="34" charset="-79"/>
                          <a:cs typeface="David" panose="020E0502060401010101" pitchFamily="34" charset="-79"/>
                        </a:rPr>
                        <a:t>סה"כ לתשלום</a:t>
                      </a:r>
                    </a:p>
                  </a:txBody>
                  <a:tcPr marL="8121" marR="8121" marT="812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324853">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2400" b="1" i="0" u="none" strike="noStrike" dirty="0">
                          <a:solidFill>
                            <a:srgbClr val="000000"/>
                          </a:solidFill>
                          <a:effectLst/>
                          <a:latin typeface="David" panose="020E0502060401010101" pitchFamily="34" charset="-79"/>
                          <a:cs typeface="David" panose="020E0502060401010101" pitchFamily="34" charset="-79"/>
                        </a:rPr>
                        <a:t>עד 6,164  </a:t>
                      </a:r>
                    </a:p>
                  </a:txBody>
                  <a:tcPr marL="8121" marR="8121" marT="812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6,164=10,273*60%</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3.50%</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400" b="1" i="0" u="none" strike="noStrike" dirty="0">
                        <a:solidFill>
                          <a:srgbClr val="000000"/>
                        </a:solidFill>
                        <a:effectLst/>
                        <a:latin typeface="David" panose="020E0502060401010101" pitchFamily="34" charset="-79"/>
                        <a:cs typeface="David" panose="020E0502060401010101" pitchFamily="34" charset="-79"/>
                      </a:endParaRPr>
                    </a:p>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216</a:t>
                      </a:r>
                    </a:p>
                  </a:txBody>
                  <a:tcPr marL="8121" marR="8121" marT="812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1"/>
                  </a:ext>
                </a:extLst>
              </a:tr>
              <a:tr h="324853">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4,109</a:t>
                      </a:r>
                    </a:p>
                  </a:txBody>
                  <a:tcPr marL="8121" marR="8121" marT="812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4,109=10,273-6,164</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12%</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400" b="1" i="0" u="none" strike="noStrike" dirty="0">
                        <a:solidFill>
                          <a:srgbClr val="000000"/>
                        </a:solidFill>
                        <a:effectLst/>
                        <a:latin typeface="David" panose="020E0502060401010101" pitchFamily="34" charset="-79"/>
                        <a:cs typeface="David" panose="020E0502060401010101" pitchFamily="34" charset="-79"/>
                      </a:endParaRPr>
                    </a:p>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493</a:t>
                      </a:r>
                    </a:p>
                  </a:txBody>
                  <a:tcPr marL="8121" marR="8121" marT="812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24853">
                <a:tc gridSpan="3">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r" rtl="1" fontAlgn="b"/>
                      <a:r>
                        <a:rPr lang="he-IL" sz="2800" b="1" i="0" u="none" strike="noStrike" dirty="0">
                          <a:solidFill>
                            <a:srgbClr val="000000"/>
                          </a:solidFill>
                          <a:effectLst/>
                          <a:latin typeface="David" panose="020E0502060401010101" pitchFamily="34" charset="-79"/>
                          <a:cs typeface="David" panose="020E0502060401010101" pitchFamily="34" charset="-79"/>
                        </a:rPr>
                        <a:t>סה"כ לתשלום </a:t>
                      </a:r>
                      <a:r>
                        <a:rPr lang="he-IL" sz="2800" b="1" i="0" u="none" strike="noStrike" dirty="0" err="1">
                          <a:solidFill>
                            <a:srgbClr val="000000"/>
                          </a:solidFill>
                          <a:effectLst/>
                          <a:latin typeface="David" panose="020E0502060401010101" pitchFamily="34" charset="-79"/>
                          <a:cs typeface="David" panose="020E0502060401010101" pitchFamily="34" charset="-79"/>
                        </a:rPr>
                        <a:t>בטל"א</a:t>
                      </a:r>
                      <a:r>
                        <a:rPr lang="he-IL" sz="2800" b="1" i="0" u="none" strike="noStrike" baseline="0" dirty="0">
                          <a:solidFill>
                            <a:srgbClr val="000000"/>
                          </a:solidFill>
                          <a:effectLst/>
                          <a:latin typeface="David" panose="020E0502060401010101" pitchFamily="34" charset="-79"/>
                          <a:cs typeface="David" panose="020E0502060401010101" pitchFamily="34" charset="-79"/>
                        </a:rPr>
                        <a:t> ומס בריאות</a:t>
                      </a:r>
                      <a:endParaRPr lang="he-IL" sz="2800" b="1" i="0" u="none" strike="noStrike" dirty="0">
                        <a:solidFill>
                          <a:srgbClr val="000000"/>
                        </a:solidFill>
                        <a:effectLst/>
                        <a:latin typeface="David" panose="020E0502060401010101" pitchFamily="34" charset="-79"/>
                        <a:cs typeface="David" panose="020E0502060401010101" pitchFamily="34" charset="-79"/>
                      </a:endParaRPr>
                    </a:p>
                  </a:txBody>
                  <a:tcPr marL="8121" marR="8121" marT="812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hMerge="1">
                  <a:txBody>
                    <a:bodyPr/>
                    <a:lstStyle/>
                    <a:p>
                      <a:pPr rtl="1"/>
                      <a:endParaRPr lang="he-IL"/>
                    </a:p>
                  </a:txBody>
                  <a:tcPr/>
                </a:tc>
                <a:tc hMerge="1">
                  <a:txBody>
                    <a:bodyPr/>
                    <a:lstStyle/>
                    <a:p>
                      <a:pPr algn="l" rtl="0" fontAlgn="b"/>
                      <a:endParaRPr lang="he-IL" sz="2400" b="1" i="0" u="none" strike="noStrike" dirty="0">
                        <a:solidFill>
                          <a:srgbClr val="000000"/>
                        </a:solidFill>
                        <a:effectLst/>
                        <a:latin typeface="Arial"/>
                      </a:endParaRP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400" b="1" i="0" u="none" strike="noStrike" dirty="0">
                        <a:solidFill>
                          <a:srgbClr val="000000"/>
                        </a:solidFill>
                        <a:effectLst/>
                        <a:latin typeface="David" panose="020E0502060401010101" pitchFamily="34" charset="-79"/>
                        <a:cs typeface="David" panose="020E0502060401010101" pitchFamily="34" charset="-79"/>
                      </a:endParaRPr>
                    </a:p>
                    <a:p>
                      <a:pPr algn="ctr" rtl="0" fontAlgn="b"/>
                      <a:r>
                        <a:rPr lang="he-IL" sz="2800" b="1" i="0" u="none" strike="noStrike" dirty="0">
                          <a:solidFill>
                            <a:srgbClr val="000000"/>
                          </a:solidFill>
                          <a:effectLst/>
                          <a:latin typeface="David" panose="020E0502060401010101" pitchFamily="34" charset="-79"/>
                          <a:cs typeface="David" panose="020E0502060401010101" pitchFamily="34" charset="-79"/>
                        </a:rPr>
                        <a:t> ₪ 709</a:t>
                      </a:r>
                      <a:endParaRPr lang="he-IL" sz="2400" b="1" i="0" u="none" strike="noStrike" dirty="0">
                        <a:solidFill>
                          <a:srgbClr val="000000"/>
                        </a:solidFill>
                        <a:effectLst/>
                        <a:latin typeface="David" panose="020E0502060401010101" pitchFamily="34" charset="-79"/>
                        <a:cs typeface="David" panose="020E0502060401010101" pitchFamily="34" charset="-79"/>
                      </a:endParaRPr>
                    </a:p>
                  </a:txBody>
                  <a:tcPr marL="8121" marR="8121" marT="812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79247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635000" y="-317500"/>
            <a:ext cx="10934700" cy="1143000"/>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40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rPr>
              <a:t>חישוב עלות מעביד חודשית, למשכורת בסך</a:t>
            </a:r>
            <a:r>
              <a:rPr lang="he-IL" sz="4000" b="1" dirty="0">
                <a:solidFill>
                  <a:schemeClr val="accent4"/>
                </a:solidFill>
                <a:latin typeface="Calibri"/>
                <a:cs typeface="David" panose="020E0502060401010101" pitchFamily="34" charset="-79"/>
              </a:rPr>
              <a:t> </a:t>
            </a:r>
            <a:r>
              <a:rPr kumimoji="0" lang="he-IL" sz="40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rPr>
              <a:t>10,273₪</a:t>
            </a:r>
          </a:p>
        </p:txBody>
      </p:sp>
      <p:graphicFrame>
        <p:nvGraphicFramePr>
          <p:cNvPr id="4" name="מציין מיקום תוכן 5"/>
          <p:cNvGraphicFramePr>
            <a:graphicFrameLocks/>
          </p:cNvGraphicFramePr>
          <p:nvPr>
            <p:extLst>
              <p:ext uri="{D42A27DB-BD31-4B8C-83A1-F6EECF244321}">
                <p14:modId xmlns:p14="http://schemas.microsoft.com/office/powerpoint/2010/main" val="2570975051"/>
              </p:ext>
            </p:extLst>
          </p:nvPr>
        </p:nvGraphicFramePr>
        <p:xfrm>
          <a:off x="3274740" y="1519560"/>
          <a:ext cx="6605871" cy="2562324"/>
        </p:xfrm>
        <a:graphic>
          <a:graphicData uri="http://schemas.openxmlformats.org/drawingml/2006/table">
            <a:tbl>
              <a:tblPr rtl="1"/>
              <a:tblGrid>
                <a:gridCol w="1418057">
                  <a:extLst>
                    <a:ext uri="{9D8B030D-6E8A-4147-A177-3AD203B41FA5}">
                      <a16:colId xmlns:a16="http://schemas.microsoft.com/office/drawing/2014/main" val="20000"/>
                    </a:ext>
                  </a:extLst>
                </a:gridCol>
                <a:gridCol w="2370644">
                  <a:extLst>
                    <a:ext uri="{9D8B030D-6E8A-4147-A177-3AD203B41FA5}">
                      <a16:colId xmlns:a16="http://schemas.microsoft.com/office/drawing/2014/main" val="20001"/>
                    </a:ext>
                  </a:extLst>
                </a:gridCol>
                <a:gridCol w="1420763">
                  <a:extLst>
                    <a:ext uri="{9D8B030D-6E8A-4147-A177-3AD203B41FA5}">
                      <a16:colId xmlns:a16="http://schemas.microsoft.com/office/drawing/2014/main" val="20002"/>
                    </a:ext>
                  </a:extLst>
                </a:gridCol>
                <a:gridCol w="1396407">
                  <a:extLst>
                    <a:ext uri="{9D8B030D-6E8A-4147-A177-3AD203B41FA5}">
                      <a16:colId xmlns:a16="http://schemas.microsoft.com/office/drawing/2014/main" val="20003"/>
                    </a:ext>
                  </a:extLst>
                </a:gridCol>
              </a:tblGrid>
              <a:tr h="251761">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1800" b="1" i="0" u="none" strike="noStrike" dirty="0">
                          <a:solidFill>
                            <a:srgbClr val="FFFFFF"/>
                          </a:solidFill>
                          <a:effectLst/>
                          <a:latin typeface="David" panose="020E0502060401010101" pitchFamily="34" charset="-79"/>
                          <a:cs typeface="David" panose="020E0502060401010101" pitchFamily="34" charset="-79"/>
                        </a:rPr>
                        <a:t>חלק השכר</a:t>
                      </a:r>
                    </a:p>
                  </a:txBody>
                  <a:tcPr marL="8121" marR="8121" marT="812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1800" b="1" i="0" u="none" strike="noStrike" dirty="0">
                          <a:solidFill>
                            <a:srgbClr val="FFFFFF"/>
                          </a:solidFill>
                          <a:effectLst/>
                          <a:latin typeface="David" panose="020E0502060401010101" pitchFamily="34" charset="-79"/>
                          <a:cs typeface="David" panose="020E0502060401010101" pitchFamily="34" charset="-79"/>
                        </a:rPr>
                        <a:t>חישוב</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1800" b="1" i="0" u="none" strike="noStrike" dirty="0">
                          <a:solidFill>
                            <a:srgbClr val="FFFFFF"/>
                          </a:solidFill>
                          <a:effectLst/>
                          <a:latin typeface="David" panose="020E0502060401010101" pitchFamily="34" charset="-79"/>
                          <a:cs typeface="David" panose="020E0502060401010101" pitchFamily="34" charset="-79"/>
                        </a:rPr>
                        <a:t>שיעור </a:t>
                      </a:r>
                      <a:r>
                        <a:rPr lang="he-IL" sz="1800" b="1" i="0" u="none" strike="noStrike" dirty="0" err="1">
                          <a:solidFill>
                            <a:srgbClr val="FFFFFF"/>
                          </a:solidFill>
                          <a:effectLst/>
                          <a:latin typeface="David" panose="020E0502060401010101" pitchFamily="34" charset="-79"/>
                          <a:cs typeface="David" panose="020E0502060401010101" pitchFamily="34" charset="-79"/>
                        </a:rPr>
                        <a:t>בטל"א</a:t>
                      </a:r>
                      <a:endParaRPr lang="he-IL" sz="1800" b="1" i="0" u="none" strike="noStrike" dirty="0">
                        <a:solidFill>
                          <a:srgbClr val="FFFFFF"/>
                        </a:solidFill>
                        <a:effectLst/>
                        <a:latin typeface="David" panose="020E0502060401010101" pitchFamily="34" charset="-79"/>
                        <a:cs typeface="David" panose="020E0502060401010101" pitchFamily="34" charset="-79"/>
                      </a:endParaRP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1800" b="1" i="0" u="none" strike="noStrike" dirty="0">
                          <a:solidFill>
                            <a:srgbClr val="FFFFFF"/>
                          </a:solidFill>
                          <a:effectLst/>
                          <a:latin typeface="David" panose="020E0502060401010101" pitchFamily="34" charset="-79"/>
                          <a:cs typeface="David" panose="020E0502060401010101" pitchFamily="34" charset="-79"/>
                        </a:rPr>
                        <a:t>סה"כ לתשלום</a:t>
                      </a:r>
                    </a:p>
                  </a:txBody>
                  <a:tcPr marL="8121" marR="8121" marT="812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324853">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2400" b="1" i="0" u="none" strike="noStrike" dirty="0">
                          <a:solidFill>
                            <a:srgbClr val="000000"/>
                          </a:solidFill>
                          <a:effectLst/>
                          <a:latin typeface="David" panose="020E0502060401010101" pitchFamily="34" charset="-79"/>
                          <a:cs typeface="David" panose="020E0502060401010101" pitchFamily="34" charset="-79"/>
                        </a:rPr>
                        <a:t>עד 6,164  </a:t>
                      </a:r>
                    </a:p>
                  </a:txBody>
                  <a:tcPr marL="8121" marR="8121" marT="812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6,164=10,273*60%</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3.55%</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400" b="1" i="0" u="none" strike="noStrike" dirty="0">
                        <a:solidFill>
                          <a:srgbClr val="000000"/>
                        </a:solidFill>
                        <a:effectLst/>
                        <a:latin typeface="David" panose="020E0502060401010101" pitchFamily="34" charset="-79"/>
                        <a:cs typeface="David" panose="020E0502060401010101" pitchFamily="34" charset="-79"/>
                      </a:endParaRPr>
                    </a:p>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219</a:t>
                      </a:r>
                    </a:p>
                  </a:txBody>
                  <a:tcPr marL="8121" marR="8121" marT="812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1"/>
                  </a:ext>
                </a:extLst>
              </a:tr>
              <a:tr h="324853">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4,109</a:t>
                      </a:r>
                    </a:p>
                  </a:txBody>
                  <a:tcPr marL="8121" marR="8121" marT="812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4,109=10,273-6,164</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7.60%</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400" b="1" i="0" u="none" strike="noStrike" dirty="0">
                        <a:solidFill>
                          <a:srgbClr val="000000"/>
                        </a:solidFill>
                        <a:effectLst/>
                        <a:latin typeface="David" panose="020E0502060401010101" pitchFamily="34" charset="-79"/>
                        <a:cs typeface="David" panose="020E0502060401010101" pitchFamily="34" charset="-79"/>
                      </a:endParaRPr>
                    </a:p>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312</a:t>
                      </a:r>
                    </a:p>
                  </a:txBody>
                  <a:tcPr marL="8121" marR="8121" marT="812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24853">
                <a:tc gridSpan="3">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r" rtl="1" fontAlgn="b"/>
                      <a:r>
                        <a:rPr lang="he-IL" sz="2800" b="1" i="0" u="none" strike="noStrike" dirty="0">
                          <a:solidFill>
                            <a:srgbClr val="000000"/>
                          </a:solidFill>
                          <a:effectLst/>
                          <a:latin typeface="David" panose="020E0502060401010101" pitchFamily="34" charset="-79"/>
                          <a:cs typeface="David" panose="020E0502060401010101" pitchFamily="34" charset="-79"/>
                        </a:rPr>
                        <a:t>סה"כ לתשלום </a:t>
                      </a:r>
                      <a:r>
                        <a:rPr lang="he-IL" sz="2800" b="1" i="0" u="none" strike="noStrike" dirty="0" err="1">
                          <a:solidFill>
                            <a:srgbClr val="000000"/>
                          </a:solidFill>
                          <a:effectLst/>
                          <a:latin typeface="David" panose="020E0502060401010101" pitchFamily="34" charset="-79"/>
                          <a:cs typeface="David" panose="020E0502060401010101" pitchFamily="34" charset="-79"/>
                        </a:rPr>
                        <a:t>בטל"א</a:t>
                      </a:r>
                      <a:r>
                        <a:rPr lang="he-IL" sz="2800" b="1" i="0" u="none" strike="noStrike" dirty="0">
                          <a:solidFill>
                            <a:srgbClr val="000000"/>
                          </a:solidFill>
                          <a:effectLst/>
                          <a:latin typeface="David" panose="020E0502060401010101" pitchFamily="34" charset="-79"/>
                          <a:cs typeface="David" panose="020E0502060401010101" pitchFamily="34" charset="-79"/>
                        </a:rPr>
                        <a:t> מעביד</a:t>
                      </a:r>
                    </a:p>
                  </a:txBody>
                  <a:tcPr marL="8121" marR="8121" marT="812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hMerge="1">
                  <a:txBody>
                    <a:bodyPr/>
                    <a:lstStyle/>
                    <a:p>
                      <a:pPr rtl="1"/>
                      <a:endParaRPr lang="he-IL"/>
                    </a:p>
                  </a:txBody>
                  <a:tcPr/>
                </a:tc>
                <a:tc hMerge="1">
                  <a:txBody>
                    <a:bodyPr/>
                    <a:lstStyle/>
                    <a:p>
                      <a:pPr algn="l" rtl="0" fontAlgn="b"/>
                      <a:endParaRPr lang="he-IL" sz="2400" b="1" i="0" u="none" strike="noStrike" dirty="0">
                        <a:solidFill>
                          <a:srgbClr val="000000"/>
                        </a:solidFill>
                        <a:effectLst/>
                        <a:latin typeface="Arial"/>
                      </a:endParaRP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400" b="1" i="0" u="none" strike="noStrike" dirty="0">
                        <a:solidFill>
                          <a:srgbClr val="000000"/>
                        </a:solidFill>
                        <a:effectLst/>
                        <a:latin typeface="David" panose="020E0502060401010101" pitchFamily="34" charset="-79"/>
                        <a:cs typeface="David" panose="020E0502060401010101" pitchFamily="34" charset="-79"/>
                      </a:endParaRPr>
                    </a:p>
                    <a:p>
                      <a:pPr algn="ctr" rtl="0" fontAlgn="b"/>
                      <a:r>
                        <a:rPr lang="he-IL" sz="2800" b="1" i="0" u="none" strike="noStrike" dirty="0">
                          <a:solidFill>
                            <a:srgbClr val="000000"/>
                          </a:solidFill>
                          <a:effectLst/>
                          <a:latin typeface="David" panose="020E0502060401010101" pitchFamily="34" charset="-79"/>
                          <a:cs typeface="David" panose="020E0502060401010101" pitchFamily="34" charset="-79"/>
                        </a:rPr>
                        <a:t> ₪ 531</a:t>
                      </a:r>
                      <a:endParaRPr lang="he-IL" sz="2400" b="1" i="0" u="none" strike="noStrike" dirty="0">
                        <a:solidFill>
                          <a:srgbClr val="000000"/>
                        </a:solidFill>
                        <a:effectLst/>
                        <a:latin typeface="David" panose="020E0502060401010101" pitchFamily="34" charset="-79"/>
                        <a:cs typeface="David" panose="020E0502060401010101" pitchFamily="34" charset="-79"/>
                      </a:endParaRPr>
                    </a:p>
                  </a:txBody>
                  <a:tcPr marL="8121" marR="8121" marT="812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3"/>
                  </a:ext>
                </a:extLst>
              </a:tr>
            </a:tbl>
          </a:graphicData>
        </a:graphic>
      </p:graphicFrame>
      <p:sp>
        <p:nvSpPr>
          <p:cNvPr id="5" name="כותרת 1"/>
          <p:cNvSpPr txBox="1">
            <a:spLocks/>
          </p:cNvSpPr>
          <p:nvPr/>
        </p:nvSpPr>
        <p:spPr>
          <a:xfrm>
            <a:off x="2462875" y="4488036"/>
            <a:ext cx="8229600" cy="1143000"/>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he-IL" sz="3200" b="1" dirty="0">
                <a:solidFill>
                  <a:schemeClr val="accent4"/>
                </a:solidFill>
                <a:latin typeface="Calibri"/>
                <a:cs typeface="David" panose="020E0502060401010101" pitchFamily="34" charset="-79"/>
              </a:rPr>
              <a:t>סה"כ עובד + מעביד = 1,240 ש"ח</a:t>
            </a:r>
          </a:p>
        </p:txBody>
      </p:sp>
    </p:spTree>
    <p:extLst>
      <p:ext uri="{BB962C8B-B14F-4D97-AF65-F5344CB8AC3E}">
        <p14:creationId xmlns:p14="http://schemas.microsoft.com/office/powerpoint/2010/main" val="511438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8" name="כותרת 1"/>
          <p:cNvSpPr>
            <a:spLocks noGrp="1"/>
          </p:cNvSpPr>
          <p:nvPr>
            <p:ph type="title"/>
          </p:nvPr>
        </p:nvSpPr>
        <p:spPr>
          <a:xfrm>
            <a:off x="1612900" y="0"/>
            <a:ext cx="8229600" cy="1143000"/>
          </a:xfrm>
        </p:spPr>
        <p:txBody>
          <a:bodyPr/>
          <a:lstStyle/>
          <a:p>
            <a:pPr algn="ctr"/>
            <a:r>
              <a:rPr lang="he-IL" b="1" dirty="0">
                <a:latin typeface="David" panose="020E0502060401010101" pitchFamily="34" charset="-79"/>
                <a:cs typeface="David" panose="020E0502060401010101" pitchFamily="34" charset="-79"/>
              </a:rPr>
              <a:t>מה נלמד היום?</a:t>
            </a:r>
          </a:p>
        </p:txBody>
      </p:sp>
      <p:sp>
        <p:nvSpPr>
          <p:cNvPr id="10" name="מציין מיקום תוכן 2"/>
          <p:cNvSpPr txBox="1">
            <a:spLocks/>
          </p:cNvSpPr>
          <p:nvPr/>
        </p:nvSpPr>
        <p:spPr>
          <a:xfrm>
            <a:off x="2044700" y="1478280"/>
            <a:ext cx="8229600" cy="4389120"/>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just">
              <a:buClr>
                <a:srgbClr val="0BD0D9"/>
              </a:buClr>
              <a:buFont typeface="Wingdings" panose="05000000000000000000" pitchFamily="2" charset="2"/>
              <a:buChar char="Ø"/>
              <a:defRPr/>
            </a:pPr>
            <a:endParaRPr lang="he-IL" dirty="0">
              <a:solidFill>
                <a:srgbClr val="000000"/>
              </a:solidFill>
              <a:latin typeface="Constantia"/>
              <a:cs typeface="David" panose="020E0502060401010101" pitchFamily="34" charset="-79"/>
            </a:endParaRPr>
          </a:p>
          <a:p>
            <a:pPr algn="just">
              <a:buClr>
                <a:srgbClr val="0BD0D9"/>
              </a:buClr>
              <a:buFont typeface="Wingdings" panose="05000000000000000000" pitchFamily="2" charset="2"/>
              <a:buChar char="Ø"/>
              <a:defRPr/>
            </a:pPr>
            <a:r>
              <a:rPr lang="he-IL" dirty="0">
                <a:solidFill>
                  <a:srgbClr val="000000"/>
                </a:solidFill>
                <a:latin typeface="Constantia"/>
                <a:cs typeface="David" panose="020E0502060401010101" pitchFamily="34" charset="-79"/>
              </a:rPr>
              <a:t>תלוש השכר כראי לחוקי המס ודיני העבודה מנקודת מבטו של העסק הקטן.</a:t>
            </a:r>
          </a:p>
          <a:p>
            <a:pPr algn="just">
              <a:buClr>
                <a:srgbClr val="0BD0D9"/>
              </a:buClr>
              <a:buFont typeface="Wingdings" panose="05000000000000000000" pitchFamily="2" charset="2"/>
              <a:buChar char="Ø"/>
              <a:defRPr/>
            </a:pPr>
            <a:r>
              <a:rPr lang="he-IL" dirty="0">
                <a:solidFill>
                  <a:srgbClr val="000000"/>
                </a:solidFill>
                <a:latin typeface="Constantia"/>
                <a:cs typeface="David" panose="020E0502060401010101" pitchFamily="34" charset="-79"/>
              </a:rPr>
              <a:t>כיצד מחשבים מס הכנסה וביטוח לאומי .</a:t>
            </a:r>
          </a:p>
          <a:p>
            <a:pPr algn="just">
              <a:buClr>
                <a:srgbClr val="0BD0D9"/>
              </a:buClr>
              <a:buFont typeface="Wingdings" panose="05000000000000000000" pitchFamily="2" charset="2"/>
              <a:buChar char="Ø"/>
              <a:defRPr/>
            </a:pPr>
            <a:r>
              <a:rPr lang="he-IL" dirty="0">
                <a:solidFill>
                  <a:srgbClr val="000000"/>
                </a:solidFill>
                <a:latin typeface="Constantia"/>
                <a:cs typeface="David" panose="020E0502060401010101" pitchFamily="34" charset="-79"/>
              </a:rPr>
              <a:t>מה אנו למדים מתלוש השכר ומה חייב להופיע בתלוש השכר.</a:t>
            </a:r>
          </a:p>
          <a:p>
            <a:pPr algn="just">
              <a:buClr>
                <a:srgbClr val="0BD0D9"/>
              </a:buClr>
              <a:buFont typeface="Wingdings" panose="05000000000000000000" pitchFamily="2" charset="2"/>
              <a:buChar char="Ø"/>
              <a:defRPr/>
            </a:pPr>
            <a:r>
              <a:rPr lang="he-IL" dirty="0">
                <a:solidFill>
                  <a:srgbClr val="000000"/>
                </a:solidFill>
                <a:latin typeface="Constantia"/>
                <a:cs typeface="David" panose="020E0502060401010101" pitchFamily="34" charset="-79"/>
              </a:rPr>
              <a:t>חיסכון וסיוע לעצמאים – פרק ב' לחוק ההסדרים</a:t>
            </a:r>
          </a:p>
          <a:p>
            <a:pPr algn="just">
              <a:buClr>
                <a:srgbClr val="0BD0D9"/>
              </a:buClr>
              <a:buFont typeface="Wingdings" panose="05000000000000000000" pitchFamily="2" charset="2"/>
              <a:buChar char="Ø"/>
              <a:defRPr/>
            </a:pPr>
            <a:r>
              <a:rPr lang="he-IL" dirty="0">
                <a:solidFill>
                  <a:srgbClr val="000000"/>
                </a:solidFill>
                <a:latin typeface="Constantia"/>
                <a:cs typeface="David" panose="020E0502060401010101" pitchFamily="34" charset="-79"/>
              </a:rPr>
              <a:t>טיפים במיסוי וביטוח לאומי</a:t>
            </a:r>
          </a:p>
          <a:p>
            <a:pPr algn="just">
              <a:buClr>
                <a:srgbClr val="0BD0D9"/>
              </a:buClr>
              <a:buFont typeface="Wingdings" panose="05000000000000000000" pitchFamily="2" charset="2"/>
              <a:buChar char="Ø"/>
              <a:defRPr/>
            </a:pPr>
            <a:r>
              <a:rPr lang="he-IL" dirty="0">
                <a:solidFill>
                  <a:srgbClr val="000000"/>
                </a:solidFill>
                <a:latin typeface="Constantia"/>
                <a:cs typeface="David" panose="020E0502060401010101" pitchFamily="34" charset="-79"/>
              </a:rPr>
              <a:t>מתי כדאי לפעול כיחיד או כחברה?  </a:t>
            </a:r>
          </a:p>
          <a:p>
            <a:pPr algn="just">
              <a:buClr>
                <a:srgbClr val="0BD0D9"/>
              </a:buClr>
              <a:buFont typeface="Wingdings" panose="05000000000000000000" pitchFamily="2" charset="2"/>
              <a:buChar char="Ø"/>
              <a:defRPr/>
            </a:pPr>
            <a:endParaRPr lang="he-IL" dirty="0">
              <a:solidFill>
                <a:srgbClr val="000000"/>
              </a:solidFill>
              <a:latin typeface="Constantia"/>
              <a:cs typeface="David" panose="020E0502060401010101" pitchFamily="34" charset="-79"/>
            </a:endParaRPr>
          </a:p>
        </p:txBody>
      </p:sp>
    </p:spTree>
    <p:extLst>
      <p:ext uri="{BB962C8B-B14F-4D97-AF65-F5344CB8AC3E}">
        <p14:creationId xmlns:p14="http://schemas.microsoft.com/office/powerpoint/2010/main" val="3148707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070100" y="-255116"/>
            <a:ext cx="8229600" cy="1143000"/>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4000" b="1" i="0" u="none" strike="noStrike" kern="1200" cap="none" spc="0" normalizeH="0" baseline="0" noProof="0">
                <a:ln>
                  <a:noFill/>
                </a:ln>
                <a:solidFill>
                  <a:schemeClr val="accent4"/>
                </a:solidFill>
                <a:effectLst/>
                <a:uLnTx/>
                <a:uFillTx/>
                <a:latin typeface="Calibri"/>
                <a:ea typeface="+mj-ea"/>
                <a:cs typeface="David" panose="020E0502060401010101" pitchFamily="34" charset="-79"/>
              </a:rPr>
              <a:t>חישוב דמי בריאות וביטוח לאומי לעצמאים</a:t>
            </a:r>
            <a:endParaRPr kumimoji="0" lang="he-IL" sz="4000" b="0"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graphicFrame>
        <p:nvGraphicFramePr>
          <p:cNvPr id="4" name="טבלה 3"/>
          <p:cNvGraphicFramePr>
            <a:graphicFrameLocks noGrp="1"/>
          </p:cNvGraphicFramePr>
          <p:nvPr>
            <p:extLst>
              <p:ext uri="{D42A27DB-BD31-4B8C-83A1-F6EECF244321}">
                <p14:modId xmlns:p14="http://schemas.microsoft.com/office/powerpoint/2010/main" val="3263567167"/>
              </p:ext>
            </p:extLst>
          </p:nvPr>
        </p:nvGraphicFramePr>
        <p:xfrm>
          <a:off x="2255230" y="1286150"/>
          <a:ext cx="7859340" cy="4104453"/>
        </p:xfrm>
        <a:graphic>
          <a:graphicData uri="http://schemas.openxmlformats.org/drawingml/2006/table">
            <a:tbl>
              <a:tblPr rtl="1" firstRow="1" firstCol="1"/>
              <a:tblGrid>
                <a:gridCol w="1131736">
                  <a:extLst>
                    <a:ext uri="{9D8B030D-6E8A-4147-A177-3AD203B41FA5}">
                      <a16:colId xmlns:a16="http://schemas.microsoft.com/office/drawing/2014/main" val="20000"/>
                    </a:ext>
                  </a:extLst>
                </a:gridCol>
                <a:gridCol w="3363802">
                  <a:extLst>
                    <a:ext uri="{9D8B030D-6E8A-4147-A177-3AD203B41FA5}">
                      <a16:colId xmlns:a16="http://schemas.microsoft.com/office/drawing/2014/main" val="20001"/>
                    </a:ext>
                  </a:extLst>
                </a:gridCol>
                <a:gridCol w="3363802">
                  <a:extLst>
                    <a:ext uri="{9D8B030D-6E8A-4147-A177-3AD203B41FA5}">
                      <a16:colId xmlns:a16="http://schemas.microsoft.com/office/drawing/2014/main" val="20002"/>
                    </a:ext>
                  </a:extLst>
                </a:gridCol>
              </a:tblGrid>
              <a:tr h="1356261">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0" fontAlgn="b"/>
                      <a:r>
                        <a:rPr lang="he-IL" sz="2000" b="1" u="none" strike="noStrike" dirty="0">
                          <a:effectLst/>
                          <a:latin typeface="David" panose="020E0502060401010101" pitchFamily="34" charset="-79"/>
                          <a:cs typeface="David" panose="020E0502060401010101" pitchFamily="34" charset="-79"/>
                        </a:rPr>
                        <a:t> </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fontAlgn="ctr"/>
                      <a:r>
                        <a:rPr lang="he-IL" sz="2000" b="1" u="none" strike="noStrike" dirty="0">
                          <a:effectLst/>
                          <a:latin typeface="David" panose="020E0502060401010101" pitchFamily="34" charset="-79"/>
                          <a:cs typeface="David" panose="020E0502060401010101" pitchFamily="34" charset="-79"/>
                        </a:rPr>
                        <a:t>מחלק ההכנסה שעד 60% מהשכר הממוצע 5,944 ₪</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fontAlgn="ctr"/>
                      <a:r>
                        <a:rPr lang="he-IL" sz="2000" b="1" u="none" strike="noStrike" dirty="0">
                          <a:effectLst/>
                          <a:latin typeface="David" panose="020E0502060401010101" pitchFamily="34" charset="-79"/>
                          <a:cs typeface="David" panose="020E0502060401010101" pitchFamily="34" charset="-79"/>
                        </a:rPr>
                        <a:t>מחלק ההכנסה שמעל 60% מהשכר הממוצע ועד ההכנסה המרבית החייבת בדמי ביטוח - 43,370 ₪</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0"/>
                  </a:ext>
                </a:extLst>
              </a:tr>
              <a:tr h="916064">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fontAlgn="b"/>
                      <a:r>
                        <a:rPr lang="he-IL" sz="2000" b="1" u="none" strike="noStrike" dirty="0">
                          <a:effectLst/>
                          <a:latin typeface="David" panose="020E0502060401010101" pitchFamily="34" charset="-79"/>
                          <a:cs typeface="David" panose="020E0502060401010101" pitchFamily="34" charset="-79"/>
                        </a:rPr>
                        <a:t>דמי ביטוח לאומי</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b">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2.87%</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12.83%</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1"/>
                  </a:ext>
                </a:extLst>
              </a:tr>
              <a:tr h="916064">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fontAlgn="b"/>
                      <a:r>
                        <a:rPr lang="he-IL" sz="2000" b="1" u="none" strike="noStrike" dirty="0">
                          <a:effectLst/>
                          <a:latin typeface="David" panose="020E0502060401010101" pitchFamily="34" charset="-79"/>
                          <a:cs typeface="David" panose="020E0502060401010101" pitchFamily="34" charset="-79"/>
                        </a:rPr>
                        <a:t>דמי ביטוח בריאות</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3.10%</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5.00%</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2"/>
                  </a:ext>
                </a:extLst>
              </a:tr>
              <a:tr h="916064">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fontAlgn="b"/>
                      <a:r>
                        <a:rPr lang="he-IL" sz="2000" b="1" u="none" strike="noStrike">
                          <a:effectLst/>
                          <a:latin typeface="David" panose="020E0502060401010101" pitchFamily="34" charset="-79"/>
                          <a:cs typeface="David" panose="020E0502060401010101" pitchFamily="34" charset="-79"/>
                        </a:rPr>
                        <a:t>סך הכל</a:t>
                      </a:r>
                      <a:endParaRPr lang="he-IL" sz="2000" b="1"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5.97%</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0" fontAlgn="ctr"/>
                      <a:r>
                        <a:rPr lang="he-IL" sz="2000" b="1" u="none" strike="noStrike" dirty="0">
                          <a:effectLst/>
                          <a:latin typeface="David" panose="020E0502060401010101" pitchFamily="34" charset="-79"/>
                          <a:cs typeface="David" panose="020E0502060401010101" pitchFamily="34" charset="-79"/>
                        </a:rPr>
                        <a:t>17.83%</a:t>
                      </a:r>
                      <a:endParaRPr lang="he-IL" sz="20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3"/>
                  </a:ext>
                </a:extLst>
              </a:tr>
            </a:tbl>
          </a:graphicData>
        </a:graphic>
      </p:graphicFrame>
      <p:sp>
        <p:nvSpPr>
          <p:cNvPr id="5" name="כותרת 1">
            <a:extLst>
              <a:ext uri="{FF2B5EF4-FFF2-40B4-BE49-F238E27FC236}">
                <a16:creationId xmlns:a16="http://schemas.microsoft.com/office/drawing/2014/main" id="{F87ADE82-24FD-41D4-B1DF-4A75A8538F8F}"/>
              </a:ext>
            </a:extLst>
          </p:cNvPr>
          <p:cNvSpPr txBox="1">
            <a:spLocks/>
          </p:cNvSpPr>
          <p:nvPr/>
        </p:nvSpPr>
        <p:spPr>
          <a:xfrm>
            <a:off x="4915928" y="5506303"/>
            <a:ext cx="8229600" cy="1143000"/>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he-IL" sz="3200" b="1" dirty="0">
                <a:solidFill>
                  <a:schemeClr val="accent4"/>
                </a:solidFill>
                <a:latin typeface="Calibri"/>
                <a:cs typeface="David" panose="020E0502060401010101" pitchFamily="34" charset="-79"/>
              </a:rPr>
              <a:t>**גמלה חוסמת</a:t>
            </a:r>
          </a:p>
          <a:p>
            <a:pPr marL="457200" indent="-457200" algn="ctr">
              <a:buFont typeface="Arial" panose="020B0604020202020204" pitchFamily="34" charset="0"/>
              <a:buChar char="•"/>
            </a:pPr>
            <a:endParaRPr lang="he-IL" sz="3200" b="1" dirty="0">
              <a:solidFill>
                <a:schemeClr val="accent4"/>
              </a:solidFill>
              <a:latin typeface="Calibri"/>
              <a:cs typeface="David" panose="020E0502060401010101" pitchFamily="34" charset="-79"/>
            </a:endParaRPr>
          </a:p>
        </p:txBody>
      </p:sp>
    </p:spTree>
    <p:extLst>
      <p:ext uri="{BB962C8B-B14F-4D97-AF65-F5344CB8AC3E}">
        <p14:creationId xmlns:p14="http://schemas.microsoft.com/office/powerpoint/2010/main" val="3573657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135956" y="-108712"/>
            <a:ext cx="8229600" cy="1143000"/>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rPr>
              <a:t>חישוב דמי הביטוח הלאומי ומס הבריאות החודשי לעצמאי להכנסה של 10,273 ₪</a:t>
            </a:r>
          </a:p>
        </p:txBody>
      </p:sp>
      <p:graphicFrame>
        <p:nvGraphicFramePr>
          <p:cNvPr id="4" name="מציין מיקום תוכן 4"/>
          <p:cNvGraphicFramePr>
            <a:graphicFrameLocks/>
          </p:cNvGraphicFramePr>
          <p:nvPr>
            <p:extLst>
              <p:ext uri="{D42A27DB-BD31-4B8C-83A1-F6EECF244321}">
                <p14:modId xmlns:p14="http://schemas.microsoft.com/office/powerpoint/2010/main" val="3151196792"/>
              </p:ext>
            </p:extLst>
          </p:nvPr>
        </p:nvGraphicFramePr>
        <p:xfrm>
          <a:off x="2947820" y="1639064"/>
          <a:ext cx="6605871" cy="2836644"/>
        </p:xfrm>
        <a:graphic>
          <a:graphicData uri="http://schemas.openxmlformats.org/drawingml/2006/table">
            <a:tbl>
              <a:tblPr rtl="1"/>
              <a:tblGrid>
                <a:gridCol w="1418057">
                  <a:extLst>
                    <a:ext uri="{9D8B030D-6E8A-4147-A177-3AD203B41FA5}">
                      <a16:colId xmlns:a16="http://schemas.microsoft.com/office/drawing/2014/main" val="20000"/>
                    </a:ext>
                  </a:extLst>
                </a:gridCol>
                <a:gridCol w="2370644">
                  <a:extLst>
                    <a:ext uri="{9D8B030D-6E8A-4147-A177-3AD203B41FA5}">
                      <a16:colId xmlns:a16="http://schemas.microsoft.com/office/drawing/2014/main" val="20001"/>
                    </a:ext>
                  </a:extLst>
                </a:gridCol>
                <a:gridCol w="1420763">
                  <a:extLst>
                    <a:ext uri="{9D8B030D-6E8A-4147-A177-3AD203B41FA5}">
                      <a16:colId xmlns:a16="http://schemas.microsoft.com/office/drawing/2014/main" val="20002"/>
                    </a:ext>
                  </a:extLst>
                </a:gridCol>
                <a:gridCol w="1396407">
                  <a:extLst>
                    <a:ext uri="{9D8B030D-6E8A-4147-A177-3AD203B41FA5}">
                      <a16:colId xmlns:a16="http://schemas.microsoft.com/office/drawing/2014/main" val="20003"/>
                    </a:ext>
                  </a:extLst>
                </a:gridCol>
              </a:tblGrid>
              <a:tr h="251761">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1800" b="1" i="0" u="none" strike="noStrike" dirty="0">
                          <a:solidFill>
                            <a:srgbClr val="FFFFFF"/>
                          </a:solidFill>
                          <a:effectLst/>
                          <a:latin typeface="David" panose="020E0502060401010101" pitchFamily="34" charset="-79"/>
                          <a:cs typeface="David" panose="020E0502060401010101" pitchFamily="34" charset="-79"/>
                        </a:rPr>
                        <a:t>חלק השכר</a:t>
                      </a:r>
                    </a:p>
                  </a:txBody>
                  <a:tcPr marL="8121" marR="8121" marT="812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1800" b="1" i="0" u="none" strike="noStrike" dirty="0">
                          <a:solidFill>
                            <a:srgbClr val="FFFFFF"/>
                          </a:solidFill>
                          <a:effectLst/>
                          <a:latin typeface="David" panose="020E0502060401010101" pitchFamily="34" charset="-79"/>
                          <a:cs typeface="David" panose="020E0502060401010101" pitchFamily="34" charset="-79"/>
                        </a:rPr>
                        <a:t>חישוב</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1800" b="1" i="0" u="none" strike="noStrike" dirty="0">
                          <a:solidFill>
                            <a:srgbClr val="FFFFFF"/>
                          </a:solidFill>
                          <a:effectLst/>
                          <a:latin typeface="David" panose="020E0502060401010101" pitchFamily="34" charset="-79"/>
                          <a:cs typeface="David" panose="020E0502060401010101" pitchFamily="34" charset="-79"/>
                        </a:rPr>
                        <a:t>שיעור </a:t>
                      </a:r>
                      <a:r>
                        <a:rPr lang="he-IL" sz="1800" b="1" i="0" u="none" strike="noStrike" dirty="0" err="1">
                          <a:solidFill>
                            <a:srgbClr val="FFFFFF"/>
                          </a:solidFill>
                          <a:effectLst/>
                          <a:latin typeface="David" panose="020E0502060401010101" pitchFamily="34" charset="-79"/>
                          <a:cs typeface="David" panose="020E0502060401010101" pitchFamily="34" charset="-79"/>
                        </a:rPr>
                        <a:t>בטל"א</a:t>
                      </a:r>
                      <a:r>
                        <a:rPr lang="he-IL" sz="1800" b="1" i="0" u="none" strike="noStrike" dirty="0">
                          <a:solidFill>
                            <a:srgbClr val="FFFFFF"/>
                          </a:solidFill>
                          <a:effectLst/>
                          <a:latin typeface="David" panose="020E0502060401010101" pitchFamily="34" charset="-79"/>
                          <a:cs typeface="David" panose="020E0502060401010101" pitchFamily="34" charset="-79"/>
                        </a:rPr>
                        <a:t> ומס בריאות</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1800" b="1" i="0" u="none" strike="noStrike" dirty="0">
                          <a:solidFill>
                            <a:srgbClr val="FFFFFF"/>
                          </a:solidFill>
                          <a:effectLst/>
                          <a:latin typeface="David" panose="020E0502060401010101" pitchFamily="34" charset="-79"/>
                          <a:cs typeface="David" panose="020E0502060401010101" pitchFamily="34" charset="-79"/>
                        </a:rPr>
                        <a:t>סה"כ לתשלום</a:t>
                      </a:r>
                    </a:p>
                  </a:txBody>
                  <a:tcPr marL="8121" marR="8121" marT="812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324853">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2400" b="1" i="0" u="none" strike="noStrike" dirty="0">
                          <a:solidFill>
                            <a:srgbClr val="000000"/>
                          </a:solidFill>
                          <a:effectLst/>
                          <a:latin typeface="David" panose="020E0502060401010101" pitchFamily="34" charset="-79"/>
                          <a:cs typeface="David" panose="020E0502060401010101" pitchFamily="34" charset="-79"/>
                        </a:rPr>
                        <a:t>עד 6,164  </a:t>
                      </a:r>
                    </a:p>
                  </a:txBody>
                  <a:tcPr marL="8121" marR="8121" marT="812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6,164=10,273*60%</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5.97%</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400" b="1" i="0" u="none" strike="noStrike" dirty="0">
                        <a:solidFill>
                          <a:srgbClr val="000000"/>
                        </a:solidFill>
                        <a:effectLst/>
                        <a:latin typeface="David" panose="020E0502060401010101" pitchFamily="34" charset="-79"/>
                        <a:cs typeface="David" panose="020E0502060401010101" pitchFamily="34" charset="-79"/>
                      </a:endParaRPr>
                    </a:p>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368</a:t>
                      </a:r>
                    </a:p>
                  </a:txBody>
                  <a:tcPr marL="8121" marR="8121" marT="812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1"/>
                  </a:ext>
                </a:extLst>
              </a:tr>
              <a:tr h="324853">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2400" b="1" i="0" u="none" strike="noStrike" dirty="0">
                          <a:solidFill>
                            <a:srgbClr val="000000"/>
                          </a:solidFill>
                          <a:effectLst/>
                          <a:latin typeface="David" panose="020E0502060401010101" pitchFamily="34" charset="-79"/>
                          <a:cs typeface="David" panose="020E0502060401010101" pitchFamily="34" charset="-79"/>
                        </a:rPr>
                        <a:t>4,109</a:t>
                      </a:r>
                    </a:p>
                  </a:txBody>
                  <a:tcPr marL="8121" marR="8121" marT="812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3,869=10,273-6,164</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17.83%</a:t>
                      </a: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400" b="1" i="0" u="none" strike="noStrike" dirty="0">
                        <a:solidFill>
                          <a:srgbClr val="000000"/>
                        </a:solidFill>
                        <a:effectLst/>
                        <a:latin typeface="David" panose="020E0502060401010101" pitchFamily="34" charset="-79"/>
                        <a:cs typeface="David" panose="020E0502060401010101" pitchFamily="34" charset="-79"/>
                      </a:endParaRPr>
                    </a:p>
                    <a:p>
                      <a:pPr algn="ctr" rtl="0" fontAlgn="b"/>
                      <a:r>
                        <a:rPr lang="he-IL" sz="2400" b="1" i="0" u="none" strike="noStrike" dirty="0">
                          <a:solidFill>
                            <a:srgbClr val="000000"/>
                          </a:solidFill>
                          <a:effectLst/>
                          <a:latin typeface="David" panose="020E0502060401010101" pitchFamily="34" charset="-79"/>
                          <a:cs typeface="David" panose="020E0502060401010101" pitchFamily="34" charset="-79"/>
                        </a:rPr>
                        <a:t>733</a:t>
                      </a:r>
                    </a:p>
                  </a:txBody>
                  <a:tcPr marL="8121" marR="8121" marT="812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24853">
                <a:tc gridSpan="3">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r" rtl="1" fontAlgn="b"/>
                      <a:r>
                        <a:rPr lang="he-IL" sz="2800" b="1" i="0" u="none" strike="noStrike" dirty="0">
                          <a:solidFill>
                            <a:srgbClr val="000000"/>
                          </a:solidFill>
                          <a:effectLst/>
                          <a:latin typeface="David" panose="020E0502060401010101" pitchFamily="34" charset="-79"/>
                          <a:cs typeface="David" panose="020E0502060401010101" pitchFamily="34" charset="-79"/>
                        </a:rPr>
                        <a:t>סה"כ לתשלום בטל"א ומס בריאות</a:t>
                      </a:r>
                    </a:p>
                  </a:txBody>
                  <a:tcPr marL="8121" marR="8121" marT="812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hMerge="1">
                  <a:txBody>
                    <a:bodyPr/>
                    <a:lstStyle/>
                    <a:p>
                      <a:pPr rtl="1"/>
                      <a:endParaRPr lang="he-IL"/>
                    </a:p>
                  </a:txBody>
                  <a:tcPr/>
                </a:tc>
                <a:tc hMerge="1">
                  <a:txBody>
                    <a:bodyPr/>
                    <a:lstStyle/>
                    <a:p>
                      <a:pPr algn="l" rtl="0" fontAlgn="b"/>
                      <a:endParaRPr lang="he-IL" sz="2400" b="1" i="0" u="none" strike="noStrike" dirty="0">
                        <a:solidFill>
                          <a:srgbClr val="000000"/>
                        </a:solidFill>
                        <a:effectLst/>
                        <a:latin typeface="Arial"/>
                      </a:endParaRPr>
                    </a:p>
                  </a:txBody>
                  <a:tcPr marL="8121" marR="8121" marT="8121"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400" b="1" i="0" u="none" strike="noStrike" dirty="0">
                        <a:solidFill>
                          <a:srgbClr val="000000"/>
                        </a:solidFill>
                        <a:effectLst/>
                        <a:latin typeface="David" panose="020E0502060401010101" pitchFamily="34" charset="-79"/>
                        <a:cs typeface="David" panose="020E0502060401010101" pitchFamily="34" charset="-79"/>
                      </a:endParaRPr>
                    </a:p>
                    <a:p>
                      <a:pPr algn="ctr" rtl="0" fontAlgn="b"/>
                      <a:r>
                        <a:rPr lang="he-IL" sz="2800" b="1" i="0" u="none" strike="noStrike" dirty="0">
                          <a:solidFill>
                            <a:srgbClr val="000000"/>
                          </a:solidFill>
                          <a:effectLst/>
                          <a:latin typeface="David" panose="020E0502060401010101" pitchFamily="34" charset="-79"/>
                          <a:cs typeface="David" panose="020E0502060401010101" pitchFamily="34" charset="-79"/>
                        </a:rPr>
                        <a:t>1,101 ₪ </a:t>
                      </a:r>
                      <a:endParaRPr lang="he-IL" sz="2400" b="1" i="0" u="none" strike="noStrike" dirty="0">
                        <a:solidFill>
                          <a:srgbClr val="000000"/>
                        </a:solidFill>
                        <a:effectLst/>
                        <a:latin typeface="David" panose="020E0502060401010101" pitchFamily="34" charset="-79"/>
                        <a:cs typeface="David" panose="020E0502060401010101" pitchFamily="34" charset="-79"/>
                      </a:endParaRPr>
                    </a:p>
                  </a:txBody>
                  <a:tcPr marL="8121" marR="8121" marT="812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09380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565400" y="-197612"/>
            <a:ext cx="8229600"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5000" b="1" i="0" u="none" strike="noStrike" kern="1200" cap="none" spc="0" normalizeH="0" baseline="0" noProof="0">
                <a:ln>
                  <a:noFill/>
                </a:ln>
                <a:solidFill>
                  <a:schemeClr val="accent4"/>
                </a:solidFill>
                <a:effectLst/>
                <a:uLnTx/>
                <a:uFillTx/>
                <a:latin typeface="Calibri"/>
                <a:ea typeface="+mj-ea"/>
                <a:cs typeface="David" panose="020E0502060401010101" pitchFamily="34" charset="-79"/>
              </a:rPr>
              <a:t>חוק הפנסיה</a:t>
            </a:r>
            <a:endParaRPr kumimoji="0" lang="he-IL" sz="50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sp>
        <p:nvSpPr>
          <p:cNvPr id="4" name="מציין מיקום תוכן 2"/>
          <p:cNvSpPr txBox="1">
            <a:spLocks/>
          </p:cNvSpPr>
          <p:nvPr/>
        </p:nvSpPr>
        <p:spPr>
          <a:xfrm>
            <a:off x="1524000" y="1325880"/>
            <a:ext cx="8229600" cy="4389120"/>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הפקדה לפנסיה –</a:t>
            </a: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 בהתאם לצו הרחבה (נוסח משולב) לפנסיה חובה לפי חוק הסכמים קיבוציים, התשי"ז 1957 נקבע כי כל עובד אשר אינו מבוטח בביטוח פנסיוני מיטיב זכאי להיות מבוטח ולבחור, בהודעה בכתב למעסיקו, בפנסיה מקיפה/ קופת גמל לקצבה בתנאי שתכלול כיסויים למקרי מוות ונכות.</a:t>
            </a:r>
            <a:endParaRPr kumimoji="0" lang="en-US" sz="2600" b="0" i="0" u="none" strike="noStrike" kern="1200" cap="none" spc="0" normalizeH="0" baseline="0" noProof="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בכל מקרה בו לא יקבל המעביד הודעה כאמור, אזי המעביד יבטח את העובד בקרן פנסיה מקיפה חדשה. העובד יהיה רשאי לבחור או לעבור לקופת גמל אחרת ובתנאי שתכלול כיסויים למקרי מוות ונכות.  </a:t>
            </a:r>
            <a:endParaRPr kumimoji="0" lang="en-US" sz="2600" b="0" i="0" u="none" strike="noStrike" kern="1200" cap="none" spc="0" normalizeH="0" baseline="0" noProof="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1487112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489200" y="-172212"/>
            <a:ext cx="8229600"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5000" b="1" i="0" u="none" strike="noStrike" kern="1200" cap="none" spc="0" normalizeH="0" baseline="0" noProof="0">
                <a:ln>
                  <a:noFill/>
                </a:ln>
                <a:solidFill>
                  <a:schemeClr val="accent4"/>
                </a:solidFill>
                <a:effectLst/>
                <a:uLnTx/>
                <a:uFillTx/>
                <a:latin typeface="Calibri"/>
                <a:ea typeface="+mj-ea"/>
                <a:cs typeface="David" panose="020E0502060401010101" pitchFamily="34" charset="-79"/>
              </a:rPr>
              <a:t>ביטוח פנסיוני מיטיב</a:t>
            </a:r>
            <a:endParaRPr kumimoji="0" lang="he-IL" sz="50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sp>
        <p:nvSpPr>
          <p:cNvPr id="4" name="מציין מיקום תוכן 2"/>
          <p:cNvSpPr txBox="1">
            <a:spLocks/>
          </p:cNvSpPr>
          <p:nvPr/>
        </p:nvSpPr>
        <p:spPr>
          <a:xfrm>
            <a:off x="2055044" y="1502969"/>
            <a:ext cx="8229600" cy="4389120"/>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ביטוח לעובד אשר שיעור ההפקדות הביטוחיות לפנסיה מקיפה / קופת גמל גבוה משיעור ההפקדות הקבוע בצו ההרחבה</a:t>
            </a:r>
            <a:endParaRPr kumimoji="0" lang="en-US" sz="2600" b="0" i="0" u="none" strike="noStrike" kern="1200" cap="none" spc="0" normalizeH="0" baseline="0" noProof="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ההפקדה לפנסיה כוללת את חלק העובד 6% וחלק המעסיק 6.5% (בנוסף מוטל על המעביד להפקיד לפיצויים סך של 6% מהשכר המשולם לעובד כאמור בסעיף פיצויים שלהלן ובסך הכל ההפקדות  סוציאליות 18.5%).</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על ההפקדות לפיצויים חל סעיף 14 לחוק</a:t>
            </a:r>
            <a:endParaRPr kumimoji="0" lang="en-US" sz="2600" b="1" i="0" u="none" strike="noStrike" kern="1200" cap="none" spc="0" normalizeH="0" baseline="0" noProof="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חלק העובד ינוכה משכרו ויועבר לחברת הביטוח ע"י המעביד.</a:t>
            </a:r>
            <a:endParaRPr kumimoji="0" lang="en-US" sz="2600" b="0" i="0" u="none" strike="noStrike" kern="1200" cap="none" spc="0" normalizeH="0" baseline="0" noProof="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29910784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768600" y="-243036"/>
            <a:ext cx="8229600" cy="1728192"/>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he-IL" sz="44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rPr>
              <a:t>דוגמה לחישוב פיצויים בתנאי סעיף 14</a:t>
            </a:r>
            <a:br>
              <a:rPr kumimoji="0" lang="he-IL" sz="44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rPr>
            </a:br>
            <a:r>
              <a:rPr kumimoji="0" lang="he-IL" sz="44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rPr>
              <a:t> </a:t>
            </a:r>
          </a:p>
        </p:txBody>
      </p:sp>
      <p:sp>
        <p:nvSpPr>
          <p:cNvPr id="4" name="מציין מיקום תוכן 2"/>
          <p:cNvSpPr txBox="1">
            <a:spLocks/>
          </p:cNvSpPr>
          <p:nvPr/>
        </p:nvSpPr>
        <p:spPr>
          <a:xfrm>
            <a:off x="1498600" y="1485156"/>
            <a:ext cx="8229600" cy="4389120"/>
          </a:xfrm>
          <a:prstGeom prst="rect">
            <a:avLst/>
          </a:prstGeom>
        </p:spPr>
        <p:txBody>
          <a:bodyPr vert="horz">
            <a:normAutofit fontScale="77500" lnSpcReduction="20000"/>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עובדת עבדה 3 שנים</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a:t>
            </a:r>
            <a:r>
              <a:rPr kumimoji="0" lang="he-IL" sz="2600" b="0" i="0" u="sng"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שכר  לחודש בשנה 1</a:t>
            </a: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a:t>
            </a:r>
            <a:r>
              <a:rPr kumimoji="0" lang="he-IL" sz="2600" b="0" i="0" u="sng"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שכר  לחודש בשנה 2</a:t>
            </a: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a:t>
            </a:r>
            <a:r>
              <a:rPr kumimoji="0" lang="he-IL" sz="2600" b="0" i="0" u="sng"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שכר לחודש  שנה 3</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5,000 ₪ 			6,000 ₪ 		    	8,000 ₪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1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הפרשה 6%</a:t>
            </a: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3,600 ₪			4,320 ₪			5,760 ₪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1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שנתית</a:t>
            </a: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סה"כ הפקדות לפי 6%: 	13,680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משמעות - שיעור  הפיצויים המוגן מפני עליית השכר 8.33%/6% = </a:t>
            </a:r>
            <a:r>
              <a:rPr kumimoji="0" lang="he-IL" sz="26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72%</a:t>
            </a: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מה החבות לפיצויים ( במידה ולא היה סעיף 14 ) – שכר חודשי אחרון </a:t>
            </a:r>
            <a:r>
              <a:rPr kumimoji="0" lang="en-US" sz="2600" b="0" i="0" u="none" strike="noStrike" kern="1200" cap="none" spc="0" normalizeH="0" baseline="0" noProof="0" dirty="0">
                <a:ln>
                  <a:noFill/>
                </a:ln>
                <a:solidFill>
                  <a:sysClr val="windowText" lastClr="000000"/>
                </a:solidFill>
                <a:effectLst/>
                <a:uLnTx/>
                <a:uFillTx/>
                <a:latin typeface="Constantia"/>
                <a:ea typeface="+mn-ea"/>
                <a:cs typeface="+mn-cs"/>
              </a:rPr>
              <a:t>X</a:t>
            </a: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הוותק.</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קרי - 		8,000*3 = 24,000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ז"א על המעביד להשלים לפיצויים סך של 24,000-13,680 = </a:t>
            </a:r>
            <a:r>
              <a:rPr kumimoji="0" lang="he-IL" sz="26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10,320 ₪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274320" marR="0" lvl="0" indent="-274320" algn="r" defTabSz="914400" rtl="1" eaLnBrk="1" fontAlgn="auto" latinLnBrk="0" hangingPunct="1">
              <a:lnSpc>
                <a:spcPct val="100000"/>
              </a:lnSpc>
              <a:spcBef>
                <a:spcPct val="20000"/>
              </a:spcBef>
              <a:spcAft>
                <a:spcPts val="0"/>
              </a:spcAft>
              <a:buClr>
                <a:srgbClr val="0BD0D9"/>
              </a:buClr>
              <a:buSzPct val="95000"/>
              <a:buFont typeface="Wingdings 2"/>
              <a:buChar char=""/>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33063949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מציין מיקום תוכן 2"/>
          <p:cNvSpPr txBox="1">
            <a:spLocks/>
          </p:cNvSpPr>
          <p:nvPr/>
        </p:nvSpPr>
        <p:spPr>
          <a:xfrm>
            <a:off x="1574800" y="1298352"/>
            <a:ext cx="8003232" cy="5127848"/>
          </a:xfrm>
          <a:prstGeom prst="rect">
            <a:avLst/>
          </a:prstGeom>
        </p:spPr>
        <p:txBody>
          <a:bodyPr vert="horz">
            <a:normAutofit fontScale="47500" lnSpcReduction="20000"/>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51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אבל בפועל , מאחר והמעסיק הפקיד לעובד לפיצויים במסגרת חוק הפנסיה או תחת סעיף 14 הוא היה מוגן והשלים את חלקו באופן סופי על 72 אחוז מהשכר . 6/8.33 אחוז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3300" b="1" i="0" u="sng"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ובדוגמה שלנו:</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3300" b="1" i="0" u="sng"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3300" b="1" i="0" u="sng"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במקום השלמה לפיצויים של 10,320 ₪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3300" b="1" i="0" u="sng"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3300" b="1" i="0" u="sng"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עליו להשלים את תשלום הפיצויים לעובד בסכום של  6,720 ₪ בלבד.</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3300" b="1" i="0" u="sng"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3300" b="1" i="0" u="sng"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למה :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33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33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28%*8,000 = 2,240 ₪ לשנה</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33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33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2,240 ₪ * 3שנות וותק  = 6,720 ₪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33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33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33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סך החיסכון : </a:t>
            </a:r>
            <a:r>
              <a:rPr kumimoji="0" lang="he-IL" sz="33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3,600 ₪ </a:t>
            </a:r>
            <a:r>
              <a:rPr kumimoji="0" lang="he-IL" sz="26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274320" marR="0" lvl="0" indent="-274320" algn="r" defTabSz="914400" rtl="1" eaLnBrk="1" fontAlgn="auto" latinLnBrk="0" hangingPunct="1">
              <a:lnSpc>
                <a:spcPct val="100000"/>
              </a:lnSpc>
              <a:spcBef>
                <a:spcPct val="20000"/>
              </a:spcBef>
              <a:spcAft>
                <a:spcPts val="0"/>
              </a:spcAft>
              <a:buClr>
                <a:srgbClr val="0BD0D9"/>
              </a:buClr>
              <a:buSzPct val="95000"/>
              <a:buFont typeface="Wingdings 2"/>
              <a:buChar char=""/>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2101842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082800" y="-123428"/>
            <a:ext cx="8806384" cy="1143000"/>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he-IL" sz="4400" b="1" i="0" u="none" strike="noStrike" kern="1200" cap="none" spc="0" normalizeH="0" baseline="0" noProof="0">
                <a:ln>
                  <a:noFill/>
                </a:ln>
                <a:solidFill>
                  <a:schemeClr val="accent4"/>
                </a:solidFill>
                <a:effectLst/>
                <a:uLnTx/>
                <a:uFillTx/>
                <a:latin typeface="Calibri"/>
                <a:ea typeface="+mj-ea"/>
                <a:cs typeface="David" panose="020E0502060401010101" pitchFamily="34" charset="-79"/>
              </a:rPr>
              <a:t>מהו המועד החוקי להפקדות סוציאליות?</a:t>
            </a:r>
            <a:endParaRPr kumimoji="0" lang="he-IL" sz="44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sp>
        <p:nvSpPr>
          <p:cNvPr id="4" name="מציין מיקום תוכן 2"/>
          <p:cNvSpPr txBox="1">
            <a:spLocks/>
          </p:cNvSpPr>
          <p:nvPr/>
        </p:nvSpPr>
        <p:spPr>
          <a:xfrm>
            <a:off x="2082800" y="1532012"/>
            <a:ext cx="8229600" cy="3509744"/>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עובד שהתקבל לעבודה כשהוא מבוטח בביטוח פנסיוני כלשהו זכאי לביצוע ההפקדות החל מהיום הראשון לעבודתו. ההפקדות יבוצעו רטרואקטיבית ליום תחילת עבודתו לאחר 3 חודשי עבודה או בתום שנת המס – המועד המוקדם מבניהם.</a:t>
            </a:r>
          </a:p>
          <a:p>
            <a:pPr marL="0" marR="0" lvl="0" indent="0" algn="just" defTabSz="914400" rtl="1" eaLnBrk="1" fontAlgn="auto" latinLnBrk="0" hangingPunct="1">
              <a:lnSpc>
                <a:spcPct val="100000"/>
              </a:lnSpc>
              <a:spcBef>
                <a:spcPct val="20000"/>
              </a:spcBef>
              <a:spcAft>
                <a:spcPts val="0"/>
              </a:spcAft>
              <a:buClr>
                <a:srgbClr val="0BD0D9"/>
              </a:buClr>
              <a:buSzPct val="95000"/>
              <a:buNone/>
              <a:tabLst/>
              <a:defRPr/>
            </a:pPr>
            <a:endParaRPr kumimoji="0" lang="en-US" sz="2600" b="0"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עובד שהתקבל לעבודה כשהוא לא מבוטח בביטוח פנסיוני כלשהו העובד יהיה זכאי לביטוח פנסיוני ולביצוע ההפקדות, מיד בתום 6 חודשים מתחילת העבודה (להלן: "תקופת ההמתנה").  </a:t>
            </a:r>
            <a:endParaRPr kumimoji="0" lang="en-US" sz="2600" b="0"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34023016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מציין מיקום תוכן 2"/>
          <p:cNvSpPr txBox="1">
            <a:spLocks/>
          </p:cNvSpPr>
          <p:nvPr/>
        </p:nvSpPr>
        <p:spPr>
          <a:xfrm>
            <a:off x="2184400" y="1018828"/>
            <a:ext cx="8229600" cy="6480720"/>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ההפקדות הפנסיוניות יחולו גם על העובדים הבאים:</a:t>
            </a: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עובד מגיל 21 ועובדת מגיל 20 ובלבד שבמקרה בו החלו עבודתם לפני </a:t>
            </a:r>
            <a:r>
              <a:rPr kumimoji="0" lang="he-IL" sz="2000" b="0" i="0" u="none" strike="noStrike" kern="1200" cap="none" spc="0" normalizeH="0" baseline="0" noProof="0" dirty="0" err="1">
                <a:ln>
                  <a:noFill/>
                </a:ln>
                <a:solidFill>
                  <a:sysClr val="windowText" lastClr="000000"/>
                </a:solidFill>
                <a:effectLst/>
                <a:uLnTx/>
                <a:uFillTx/>
                <a:latin typeface="Constantia"/>
                <a:ea typeface="+mn-ea"/>
                <a:cs typeface="David" panose="020E0502060401010101" pitchFamily="34" charset="-79"/>
              </a:rPr>
              <a:t>הגיעם</a:t>
            </a: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לגיל זה, תילקח בחשבון תקופת עבודתם כ"תקופת ההמתנה" לעניין מועד תחילת ההפקדות הפנסיוניות.</a:t>
            </a: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2"/>
              <a:buChar char=""/>
              <a:tabLst/>
              <a:defRPr/>
            </a:pP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מהו בסיס השכר אשר בגינו יופקדו ההפקדות הפנסיוניות (השכר המבוטח)?</a:t>
            </a: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השכר המבוטח הוא השכר הכולל את </a:t>
            </a:r>
            <a:r>
              <a:rPr kumimoji="0" lang="he-IL" sz="20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שכר הבסיס </a:t>
            </a: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ואת כל </a:t>
            </a:r>
            <a:r>
              <a:rPr kumimoji="0" lang="he-IL" sz="20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התוספות הקבועות</a:t>
            </a: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מהן נהנה העובד.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מהי תקרת השכר להפקדות הפנסיוניות? (לפי צו ההרחבה)</a:t>
            </a: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תקרת השכר להפקדות הפנסיוניות הינה השכר הממוצע במשק. מכאן כי חובת הביטוח הפנסיוני תחול על השכר המשולם לעובד או השכר הממוצע במשק – לפי הנמוך מבין השניים. </a:t>
            </a: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2"/>
              <a:buChar char=""/>
              <a:tabLst/>
              <a:defRPr/>
            </a:pPr>
            <a:endPar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38131085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5" name="כותרת 1"/>
          <p:cNvSpPr txBox="1">
            <a:spLocks/>
          </p:cNvSpPr>
          <p:nvPr/>
        </p:nvSpPr>
        <p:spPr bwMode="auto">
          <a:xfrm>
            <a:off x="2136775" y="227012"/>
            <a:ext cx="8458200" cy="84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he-IL" altLang="he-IL" sz="4000" b="1" dirty="0">
                <a:solidFill>
                  <a:srgbClr val="000000"/>
                </a:solidFill>
                <a:latin typeface="David" panose="020E0502060401010101" pitchFamily="34" charset="-79"/>
                <a:cs typeface="David" panose="020E0502060401010101" pitchFamily="34" charset="-79"/>
              </a:rPr>
              <a:t>חוק פנסיה חובה לעצמאים – חובת ההפקדה</a:t>
            </a:r>
          </a:p>
        </p:txBody>
      </p:sp>
      <p:sp>
        <p:nvSpPr>
          <p:cNvPr id="7" name="מציין מיקום טקסט 6"/>
          <p:cNvSpPr txBox="1">
            <a:spLocks/>
          </p:cNvSpPr>
          <p:nvPr/>
        </p:nvSpPr>
        <p:spPr bwMode="auto">
          <a:xfrm>
            <a:off x="2251075" y="1450975"/>
            <a:ext cx="8229600" cy="478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lgn="just" rtl="1">
              <a:spcAft>
                <a:spcPts val="1200"/>
              </a:spcAft>
              <a:buFont typeface="Wingdings" panose="05000000000000000000" pitchFamily="2" charset="2"/>
              <a:buChar char="Ø"/>
            </a:pPr>
            <a:r>
              <a:rPr lang="he-IL" altLang="he-IL" sz="2400" kern="0">
                <a:solidFill>
                  <a:srgbClr val="000000"/>
                </a:solidFill>
                <a:latin typeface="David" panose="020E0502060401010101" pitchFamily="34" charset="-79"/>
                <a:cs typeface="David" panose="020E0502060401010101" pitchFamily="34" charset="-79"/>
              </a:rPr>
              <a:t>החל מיום 1.1.2017, יפקיד עצמאי תשלומים לקופת גמל לקצבה בשל הכנסה חייבת בהפקדה, בשנת מס.</a:t>
            </a:r>
          </a:p>
          <a:p>
            <a:pPr algn="just" rtl="1">
              <a:spcAft>
                <a:spcPts val="1200"/>
              </a:spcAft>
              <a:buFont typeface="Wingdings" panose="05000000000000000000" pitchFamily="2" charset="2"/>
              <a:buChar char="Ø"/>
            </a:pPr>
            <a:r>
              <a:rPr lang="he-IL" altLang="he-IL" sz="2400" kern="0">
                <a:solidFill>
                  <a:srgbClr val="000000"/>
                </a:solidFill>
                <a:latin typeface="David" panose="020E0502060401010101" pitchFamily="34" charset="-79"/>
                <a:cs typeface="David" panose="020E0502060401010101" pitchFamily="34" charset="-79"/>
              </a:rPr>
              <a:t>עצמאי לא יהיה חייב להפקיד לקופת גמל במקרים אלה:</a:t>
            </a:r>
          </a:p>
          <a:p>
            <a:pPr algn="just" rtl="1">
              <a:spcAft>
                <a:spcPts val="1200"/>
              </a:spcAft>
              <a:buFont typeface="Wingdings" panose="05000000000000000000" pitchFamily="2" charset="2"/>
              <a:buChar char="Ø"/>
            </a:pPr>
            <a:r>
              <a:rPr lang="he-IL" altLang="he-IL" sz="2400" kern="0">
                <a:solidFill>
                  <a:srgbClr val="000000"/>
                </a:solidFill>
                <a:latin typeface="David" panose="020E0502060401010101" pitchFamily="34" charset="-79"/>
                <a:cs typeface="David" panose="020E0502060401010101" pitchFamily="34" charset="-79"/>
              </a:rPr>
              <a:t>עצמאי שמתקיים לגביו, בתום שנת המס, אחד מאלה:</a:t>
            </a:r>
          </a:p>
          <a:p>
            <a:pPr algn="just" rtl="1">
              <a:spcAft>
                <a:spcPts val="1200"/>
              </a:spcAft>
              <a:buFont typeface="Wingdings" panose="05000000000000000000" pitchFamily="2" charset="2"/>
              <a:buChar char="Ø"/>
            </a:pPr>
            <a:r>
              <a:rPr lang="he-IL" altLang="he-IL" sz="2400" kern="0">
                <a:solidFill>
                  <a:srgbClr val="000000"/>
                </a:solidFill>
                <a:latin typeface="David" panose="020E0502060401010101" pitchFamily="34" charset="-79"/>
                <a:cs typeface="David" panose="020E0502060401010101" pitchFamily="34" charset="-79"/>
              </a:rPr>
              <a:t>טרם מלאו לו 21 שנים;</a:t>
            </a:r>
            <a:endParaRPr lang="en-US" altLang="he-IL" sz="2400" kern="0">
              <a:solidFill>
                <a:srgbClr val="000000"/>
              </a:solidFill>
              <a:latin typeface="David" panose="020E0502060401010101" pitchFamily="34" charset="-79"/>
              <a:cs typeface="David" panose="020E0502060401010101" pitchFamily="34" charset="-79"/>
            </a:endParaRPr>
          </a:p>
          <a:p>
            <a:pPr algn="just" rtl="1">
              <a:spcAft>
                <a:spcPts val="1200"/>
              </a:spcAft>
              <a:buFont typeface="Wingdings" panose="05000000000000000000" pitchFamily="2" charset="2"/>
              <a:buChar char="Ø"/>
            </a:pPr>
            <a:r>
              <a:rPr lang="he-IL" altLang="he-IL" sz="2400" kern="0">
                <a:solidFill>
                  <a:srgbClr val="000000"/>
                </a:solidFill>
                <a:latin typeface="David" panose="020E0502060401010101" pitchFamily="34" charset="-79"/>
                <a:cs typeface="David" panose="020E0502060401010101" pitchFamily="34" charset="-79"/>
              </a:rPr>
              <a:t>הוא הגיע לגיל פרישה מוקדמת (60);</a:t>
            </a:r>
          </a:p>
          <a:p>
            <a:pPr algn="just" rtl="1">
              <a:spcAft>
                <a:spcPts val="1200"/>
              </a:spcAft>
              <a:buFont typeface="Wingdings" panose="05000000000000000000" pitchFamily="2" charset="2"/>
              <a:buChar char="Ø"/>
            </a:pPr>
            <a:r>
              <a:rPr lang="he-IL" altLang="he-IL" sz="2400" kern="0">
                <a:solidFill>
                  <a:srgbClr val="000000"/>
                </a:solidFill>
                <a:latin typeface="David" panose="020E0502060401010101" pitchFamily="34" charset="-79"/>
                <a:cs typeface="David" panose="020E0502060401010101" pitchFamily="34" charset="-79"/>
              </a:rPr>
              <a:t>טרם חלפו 6 חודשים מהמועד שבו העצמאי נרשם לראשונה כעוסק לפי חוק מע"מ;</a:t>
            </a:r>
          </a:p>
          <a:p>
            <a:pPr algn="just" rtl="1">
              <a:spcAft>
                <a:spcPts val="1200"/>
              </a:spcAft>
              <a:buFont typeface="Wingdings" panose="05000000000000000000" pitchFamily="2" charset="2"/>
              <a:buChar char="Ø"/>
            </a:pPr>
            <a:r>
              <a:rPr lang="he-IL" altLang="he-IL" sz="2400" kern="0">
                <a:solidFill>
                  <a:srgbClr val="000000"/>
                </a:solidFill>
                <a:latin typeface="David" panose="020E0502060401010101" pitchFamily="34" charset="-79"/>
                <a:cs typeface="David" panose="020E0502060401010101" pitchFamily="34" charset="-79"/>
              </a:rPr>
              <a:t>עצמאי שמלאו לו 55 שנים ביום 1.1.2017.</a:t>
            </a:r>
            <a:endParaRPr lang="he-IL" altLang="he-IL" sz="2400" kern="0" dirty="0">
              <a:solidFill>
                <a:srgbClr val="000000"/>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171190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bwMode="auto">
          <a:xfrm>
            <a:off x="1409700" y="88900"/>
            <a:ext cx="93345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altLang="he-IL" sz="4000" b="1"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חוק פנסיה חובה לעצמאים – שיעור ההפקדה</a:t>
            </a:r>
          </a:p>
        </p:txBody>
      </p:sp>
      <p:sp>
        <p:nvSpPr>
          <p:cNvPr id="4" name="מציין מיקום טקסט 7"/>
          <p:cNvSpPr txBox="1">
            <a:spLocks/>
          </p:cNvSpPr>
          <p:nvPr/>
        </p:nvSpPr>
        <p:spPr bwMode="auto">
          <a:xfrm>
            <a:off x="1798638" y="1049338"/>
            <a:ext cx="8229600" cy="5521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just" defTabSz="914400" rtl="1" eaLnBrk="1" fontAlgn="base" latinLnBrk="0" hangingPunct="1">
              <a:lnSpc>
                <a:spcPct val="100000"/>
              </a:lnSpc>
              <a:spcBef>
                <a:spcPct val="20000"/>
              </a:spcBef>
              <a:spcAft>
                <a:spcPts val="1200"/>
              </a:spcAft>
              <a:buClrTx/>
              <a:buSzTx/>
              <a:buFont typeface="Wingdings" panose="05000000000000000000" pitchFamily="2" charset="2"/>
              <a:buChar char="Ø"/>
              <a:tabLst/>
              <a:defRPr/>
            </a:pPr>
            <a:r>
              <a:rPr kumimoji="0" lang="he-IL" altLang="he-IL" sz="2200" b="0"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העצמאי יפקיד לקופת גמל 4.45% מהכנסתו החייבת בהפקדה על חלקה </a:t>
            </a:r>
            <a:r>
              <a:rPr kumimoji="0" lang="he-IL" altLang="he-IL" sz="2200" b="1"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שאינו</a:t>
            </a:r>
            <a:r>
              <a:rPr kumimoji="0" lang="he-IL" altLang="he-IL" sz="2200" b="0"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 עולה על מחצית השכר הממוצע במשק;</a:t>
            </a:r>
          </a:p>
          <a:p>
            <a:pPr marL="342900" marR="0" lvl="0" indent="-342900" algn="just" defTabSz="914400" rtl="1" eaLnBrk="1" fontAlgn="base" latinLnBrk="0" hangingPunct="1">
              <a:lnSpc>
                <a:spcPct val="100000"/>
              </a:lnSpc>
              <a:spcBef>
                <a:spcPct val="20000"/>
              </a:spcBef>
              <a:spcAft>
                <a:spcPts val="1200"/>
              </a:spcAft>
              <a:buClrTx/>
              <a:buSzTx/>
              <a:buFont typeface="Wingdings" panose="05000000000000000000" pitchFamily="2" charset="2"/>
              <a:buChar char="Ø"/>
              <a:tabLst/>
              <a:defRPr/>
            </a:pPr>
            <a:r>
              <a:rPr kumimoji="0" lang="he-IL" altLang="he-IL" sz="2400" b="0"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     </a:t>
            </a:r>
            <a:r>
              <a:rPr kumimoji="0" lang="he-IL" altLang="he-IL" sz="2200" b="0"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עד הכנסה של 5,136 ₪                     228 ₪ לחודש  </a:t>
            </a:r>
          </a:p>
          <a:p>
            <a:pPr marL="342900" marR="0" lvl="0" indent="-342900" algn="just" defTabSz="914400" rtl="1" eaLnBrk="1" fontAlgn="base" latinLnBrk="0" hangingPunct="1">
              <a:lnSpc>
                <a:spcPct val="100000"/>
              </a:lnSpc>
              <a:spcBef>
                <a:spcPct val="20000"/>
              </a:spcBef>
              <a:spcAft>
                <a:spcPts val="1200"/>
              </a:spcAft>
              <a:buClrTx/>
              <a:buSzTx/>
              <a:buFont typeface="Wingdings" panose="05000000000000000000" pitchFamily="2" charset="2"/>
              <a:buChar char="Ø"/>
              <a:tabLst/>
              <a:defRPr/>
            </a:pPr>
            <a:r>
              <a:rPr kumimoji="0" lang="he-IL" altLang="he-IL" sz="2200" b="0"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העצמאי יפקיד לקופת גמל 12.55% מהכנסתו החייבת בהפקדה על חלקה </a:t>
            </a:r>
            <a:r>
              <a:rPr kumimoji="0" lang="he-IL" altLang="he-IL" sz="2200" b="1"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שעולה</a:t>
            </a:r>
            <a:r>
              <a:rPr kumimoji="0" lang="he-IL" altLang="he-IL" sz="2200" b="0"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 על מחצית השכר הממוצע במשק </a:t>
            </a:r>
            <a:r>
              <a:rPr kumimoji="0" lang="he-IL" altLang="he-IL" sz="2200" b="1"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ואינו</a:t>
            </a:r>
            <a:r>
              <a:rPr kumimoji="0" lang="he-IL" altLang="he-IL" sz="2200" b="0"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 עולה על השכר הממוצע במשק.</a:t>
            </a:r>
          </a:p>
          <a:p>
            <a:pPr marL="342900" marR="0" lvl="0" indent="-342900" algn="just" defTabSz="914400" rtl="1" eaLnBrk="1" fontAlgn="base" latinLnBrk="0" hangingPunct="1">
              <a:lnSpc>
                <a:spcPct val="100000"/>
              </a:lnSpc>
              <a:spcBef>
                <a:spcPct val="20000"/>
              </a:spcBef>
              <a:spcAft>
                <a:spcPts val="1200"/>
              </a:spcAft>
              <a:buClrTx/>
              <a:buSzTx/>
              <a:buFont typeface="Wingdings" panose="05000000000000000000" pitchFamily="2" charset="2"/>
              <a:buChar char="Ø"/>
              <a:tabLst/>
              <a:defRPr/>
            </a:pPr>
            <a:r>
              <a:rPr kumimoji="0" lang="he-IL" altLang="he-IL" sz="2200" b="0"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על חלק ההכנסה מ 5,136 ₪ ועד  10,273 ₪                  644  ₪ לחודש  </a:t>
            </a:r>
          </a:p>
          <a:p>
            <a:pPr marL="342900" marR="0" lvl="0" indent="-342900" algn="r" defTabSz="914400" rtl="1" eaLnBrk="1" fontAlgn="base" latinLnBrk="0" hangingPunct="1">
              <a:lnSpc>
                <a:spcPct val="100000"/>
              </a:lnSpc>
              <a:spcBef>
                <a:spcPct val="20000"/>
              </a:spcBef>
              <a:spcAft>
                <a:spcPts val="1200"/>
              </a:spcAft>
              <a:buClrTx/>
              <a:buSzTx/>
              <a:buFont typeface="Wingdings" panose="05000000000000000000" pitchFamily="2" charset="2"/>
              <a:buChar char="Ø"/>
              <a:tabLst/>
              <a:defRPr/>
            </a:pPr>
            <a:r>
              <a:rPr kumimoji="0" lang="he-IL" altLang="he-IL" sz="2200" b="0"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דהיינו, המשתכר בשכר הממוצע במשק או למעלה ממנו, יידרש להפקיד סך של 872 בחודש (10,464 ₪  בשנה)</a:t>
            </a:r>
          </a:p>
          <a:p>
            <a:pPr marL="342900" marR="0" lvl="0" indent="-342900" algn="just" defTabSz="914400" rtl="1" eaLnBrk="1" fontAlgn="base" latinLnBrk="0" hangingPunct="1">
              <a:lnSpc>
                <a:spcPct val="100000"/>
              </a:lnSpc>
              <a:spcBef>
                <a:spcPct val="20000"/>
              </a:spcBef>
              <a:spcAft>
                <a:spcPts val="1200"/>
              </a:spcAft>
              <a:buClrTx/>
              <a:buSzTx/>
              <a:buFont typeface="Wingdings" panose="05000000000000000000" pitchFamily="2" charset="2"/>
              <a:buChar char="Ø"/>
              <a:tabLst/>
              <a:defRPr/>
            </a:pPr>
            <a:r>
              <a:rPr kumimoji="0" lang="he-IL" altLang="he-IL" sz="2200" b="0"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לעניין זה </a:t>
            </a:r>
            <a:r>
              <a:rPr kumimoji="0" lang="he-IL" altLang="he-IL" sz="2200" b="1"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"הכנסה חייבת בהפקדה" </a:t>
            </a:r>
            <a:r>
              <a:rPr kumimoji="0" lang="he-IL" altLang="he-IL" sz="2200" b="0"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הינה הכנסה לפי סעיפים 2(1) או 2(8) לפקודת מס הכנסה (מתן שירותים, עיסוק במקצועות חופשיים, עסק או חקלאות) לאחר הניכויים שהותרו ממנה ולפני הקיזוזים </a:t>
            </a:r>
          </a:p>
          <a:p>
            <a:pPr marL="342900" marR="0" lvl="0" indent="-342900" algn="just" defTabSz="914400" rtl="1" eaLnBrk="1" fontAlgn="base" latinLnBrk="0" hangingPunct="1">
              <a:lnSpc>
                <a:spcPct val="100000"/>
              </a:lnSpc>
              <a:spcBef>
                <a:spcPct val="20000"/>
              </a:spcBef>
              <a:spcAft>
                <a:spcPts val="1200"/>
              </a:spcAft>
              <a:buClrTx/>
              <a:buSzTx/>
              <a:buFont typeface="Wingdings" panose="05000000000000000000" pitchFamily="2" charset="2"/>
              <a:buChar char="Ø"/>
              <a:tabLst/>
              <a:defRPr/>
            </a:pPr>
            <a:r>
              <a:rPr kumimoji="0" lang="he-IL" altLang="he-IL" sz="2200" b="0" i="0" u="none" strike="noStrike" kern="1200" cap="none" spc="0" normalizeH="0" baseline="0" noProof="0" dirty="0">
                <a:ln>
                  <a:noFill/>
                </a:ln>
                <a:solidFill>
                  <a:srgbClr val="000000"/>
                </a:solidFill>
                <a:effectLst/>
                <a:uLnTx/>
                <a:uFillTx/>
                <a:latin typeface="David" panose="020E0502060401010101" pitchFamily="34" charset="-79"/>
                <a:ea typeface="+mn-ea"/>
                <a:cs typeface="David" panose="020E0502060401010101" pitchFamily="34" charset="-79"/>
              </a:rPr>
              <a:t> והפטורים שהותרו ממנה, ולמעט תשלומים ממרכיב חיסכון למצב אבטלה.</a:t>
            </a:r>
          </a:p>
        </p:txBody>
      </p:sp>
      <p:sp>
        <p:nvSpPr>
          <p:cNvPr id="5" name="חץ שמאלה 1"/>
          <p:cNvSpPr>
            <a:spLocks noChangeArrowheads="1"/>
          </p:cNvSpPr>
          <p:nvPr/>
        </p:nvSpPr>
        <p:spPr bwMode="auto">
          <a:xfrm>
            <a:off x="5781675" y="1976438"/>
            <a:ext cx="949325" cy="484187"/>
          </a:xfrm>
          <a:prstGeom prst="leftArrow">
            <a:avLst>
              <a:gd name="adj1" fmla="val 50000"/>
              <a:gd name="adj2" fmla="val 50024"/>
            </a:avLst>
          </a:prstGeom>
          <a:solidFill>
            <a:srgbClr val="FF0000"/>
          </a:solidFill>
          <a:ln w="9525" algn="ctr">
            <a:solidFill>
              <a:schemeClr val="tx2"/>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altLang="he-IL" sz="18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7" name="חץ שמאלה 1"/>
          <p:cNvSpPr>
            <a:spLocks noChangeArrowheads="1"/>
          </p:cNvSpPr>
          <p:nvPr/>
        </p:nvSpPr>
        <p:spPr bwMode="auto">
          <a:xfrm>
            <a:off x="4287132" y="3398044"/>
            <a:ext cx="977900" cy="484187"/>
          </a:xfrm>
          <a:prstGeom prst="leftArrow">
            <a:avLst>
              <a:gd name="adj1" fmla="val 50000"/>
              <a:gd name="adj2" fmla="val 50024"/>
            </a:avLst>
          </a:prstGeom>
          <a:solidFill>
            <a:srgbClr val="FF0000"/>
          </a:solidFill>
          <a:ln w="9525" algn="ctr">
            <a:solidFill>
              <a:schemeClr val="tx2"/>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altLang="he-IL" sz="18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27999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descr="C:\Users\nir\Desktop\תלוש.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5680" y="32985"/>
            <a:ext cx="5688632" cy="6805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4136858"/>
      </p:ext>
    </p:extLst>
  </p:cSld>
  <p:clrMapOvr>
    <a:masterClrMapping/>
  </p:clrMapOvr>
  <p:transition spd="slow">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bwMode="auto">
          <a:xfrm>
            <a:off x="1841500" y="120650"/>
            <a:ext cx="91821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he-IL" altLang="he-IL" sz="4000" b="1" dirty="0">
                <a:solidFill>
                  <a:srgbClr val="000000"/>
                </a:solidFill>
                <a:latin typeface="David" panose="020E0502060401010101" pitchFamily="34" charset="-79"/>
                <a:cs typeface="David" panose="020E0502060401010101" pitchFamily="34" charset="-79"/>
              </a:rPr>
              <a:t>חוק </a:t>
            </a:r>
            <a:r>
              <a:rPr lang="he-IL" altLang="he-IL" sz="3600" b="1" dirty="0">
                <a:solidFill>
                  <a:srgbClr val="000000"/>
                </a:solidFill>
                <a:latin typeface="David" panose="020E0502060401010101" pitchFamily="34" charset="-79"/>
                <a:cs typeface="David" panose="020E0502060401010101" pitchFamily="34" charset="-79"/>
              </a:rPr>
              <a:t>פנסיה</a:t>
            </a:r>
            <a:r>
              <a:rPr lang="he-IL" altLang="he-IL" sz="4000" b="1" dirty="0">
                <a:solidFill>
                  <a:srgbClr val="000000"/>
                </a:solidFill>
                <a:latin typeface="David" panose="020E0502060401010101" pitchFamily="34" charset="-79"/>
                <a:cs typeface="David" panose="020E0502060401010101" pitchFamily="34" charset="-79"/>
              </a:rPr>
              <a:t> חובה לעצמאים – תוצאות ההפקדה</a:t>
            </a:r>
          </a:p>
        </p:txBody>
      </p:sp>
      <p:sp>
        <p:nvSpPr>
          <p:cNvPr id="4" name="מציין מיקום טקסט 5"/>
          <p:cNvSpPr txBox="1">
            <a:spLocks/>
          </p:cNvSpPr>
          <p:nvPr/>
        </p:nvSpPr>
        <p:spPr bwMode="auto">
          <a:xfrm>
            <a:off x="2146300" y="1136650"/>
            <a:ext cx="8229600" cy="6900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just" rtl="1">
              <a:buFontTx/>
              <a:buNone/>
              <a:defRPr/>
            </a:pPr>
            <a:r>
              <a:rPr lang="he-IL" sz="2400" b="1" kern="0">
                <a:solidFill>
                  <a:prstClr val="black"/>
                </a:solidFill>
                <a:latin typeface="David" panose="020E0502060401010101" pitchFamily="34" charset="-79"/>
                <a:cs typeface="David" panose="020E0502060401010101" pitchFamily="34" charset="-79"/>
              </a:rPr>
              <a:t>התנאים למשיכת הכספים :</a:t>
            </a:r>
          </a:p>
          <a:p>
            <a:pPr marL="0" indent="0" algn="just" rtl="1">
              <a:buFontTx/>
              <a:buNone/>
              <a:defRPr/>
            </a:pPr>
            <a:r>
              <a:rPr lang="he-IL" sz="2000" kern="0">
                <a:solidFill>
                  <a:prstClr val="black"/>
                </a:solidFill>
                <a:latin typeface="David" panose="020E0502060401010101" pitchFamily="34" charset="-79"/>
                <a:cs typeface="David" panose="020E0502060401010101" pitchFamily="34" charset="-79"/>
              </a:rPr>
              <a:t>1.במצב שבו עצמאי חדל לעסוק במשלח ידו או סגר את עסקו, או מצב שבו הגיע העצמאי לגיל פרישה, ואין לו הכנסה חייבת בהפקדה ( הכנסה מ 2(1) או 2(8)). </a:t>
            </a:r>
          </a:p>
          <a:p>
            <a:pPr marL="0" indent="0" algn="just" rtl="1">
              <a:buFontTx/>
              <a:buNone/>
              <a:defRPr/>
            </a:pPr>
            <a:endParaRPr lang="he-IL" sz="2000" b="1" u="sng" kern="0">
              <a:solidFill>
                <a:prstClr val="black"/>
              </a:solidFill>
              <a:latin typeface="David" panose="020E0502060401010101" pitchFamily="34" charset="-79"/>
              <a:cs typeface="David" panose="020E0502060401010101" pitchFamily="34" charset="-79"/>
            </a:endParaRPr>
          </a:p>
          <a:p>
            <a:pPr marL="0" indent="0" algn="just" rtl="1">
              <a:buFontTx/>
              <a:buNone/>
              <a:defRPr/>
            </a:pPr>
            <a:r>
              <a:rPr lang="he-IL" sz="2000" b="1" u="sng" kern="0">
                <a:solidFill>
                  <a:prstClr val="black"/>
                </a:solidFill>
                <a:latin typeface="David" panose="020E0502060401010101" pitchFamily="34" charset="-79"/>
                <a:cs typeface="David" panose="020E0502060401010101" pitchFamily="34" charset="-79"/>
              </a:rPr>
              <a:t>2.א- תנאי סף למשיכה בעת סגירת עסק או סיום משלח יד: </a:t>
            </a:r>
            <a:r>
              <a:rPr lang="he-IL" sz="2000" kern="0">
                <a:solidFill>
                  <a:prstClr val="black"/>
                </a:solidFill>
                <a:latin typeface="David" panose="020E0502060401010101" pitchFamily="34" charset="-79"/>
                <a:cs typeface="David" panose="020E0502060401010101" pitchFamily="34" charset="-79"/>
              </a:rPr>
              <a:t>הפקדה לקופת גמל לקצבה בעבור שנתיים לפחות מתוך 3 שנות המס שקדמו למועד המשיכה.  </a:t>
            </a:r>
          </a:p>
          <a:p>
            <a:pPr algn="just" rtl="1">
              <a:defRPr/>
            </a:pPr>
            <a:endParaRPr lang="he-IL" sz="2000" kern="0">
              <a:solidFill>
                <a:prstClr val="black"/>
              </a:solidFill>
              <a:latin typeface="David" panose="020E0502060401010101" pitchFamily="34" charset="-79"/>
              <a:cs typeface="David" panose="020E0502060401010101" pitchFamily="34" charset="-79"/>
            </a:endParaRPr>
          </a:p>
          <a:p>
            <a:pPr marL="0" indent="0" algn="just" rtl="1">
              <a:buFontTx/>
              <a:buNone/>
              <a:defRPr/>
            </a:pPr>
            <a:r>
              <a:rPr lang="he-IL" sz="2000" b="1" u="sng" kern="0">
                <a:solidFill>
                  <a:prstClr val="black"/>
                </a:solidFill>
                <a:latin typeface="David" panose="020E0502060401010101" pitchFamily="34" charset="-79"/>
                <a:cs typeface="David" panose="020E0502060401010101" pitchFamily="34" charset="-79"/>
              </a:rPr>
              <a:t> ב - תנאי סף למשיכה בעת פרישה: </a:t>
            </a:r>
            <a:r>
              <a:rPr lang="he-IL" sz="2000" kern="0">
                <a:solidFill>
                  <a:prstClr val="black"/>
                </a:solidFill>
                <a:latin typeface="David" panose="020E0502060401010101" pitchFamily="34" charset="-79"/>
                <a:cs typeface="David" panose="020E0502060401010101" pitchFamily="34" charset="-79"/>
              </a:rPr>
              <a:t>הפקדה לקופת גמל לקצבה או לקופת גמל לתגמולים עבור 2 שנות מס לפחות מתוך 4 השנים שקדמו למועד הפרישה.</a:t>
            </a:r>
          </a:p>
          <a:p>
            <a:pPr marL="0" indent="0" algn="just" rtl="1">
              <a:buFontTx/>
              <a:buNone/>
              <a:defRPr/>
            </a:pPr>
            <a:endParaRPr lang="he-IL" sz="2000" b="1" u="sng" kern="0">
              <a:solidFill>
                <a:prstClr val="black"/>
              </a:solidFill>
              <a:latin typeface="David" panose="020E0502060401010101" pitchFamily="34" charset="-79"/>
              <a:cs typeface="David" panose="020E0502060401010101" pitchFamily="34" charset="-79"/>
            </a:endParaRPr>
          </a:p>
          <a:p>
            <a:pPr marL="0" indent="0" algn="just" rtl="1">
              <a:buFontTx/>
              <a:buNone/>
              <a:defRPr/>
            </a:pPr>
            <a:r>
              <a:rPr lang="he-IL" sz="2200" b="1" u="sng" kern="0">
                <a:solidFill>
                  <a:prstClr val="black"/>
                </a:solidFill>
                <a:latin typeface="David" panose="020E0502060401010101" pitchFamily="34" charset="-79"/>
                <a:cs typeface="David" panose="020E0502060401010101" pitchFamily="34" charset="-79"/>
              </a:rPr>
              <a:t>אופן משיכת הכספים </a:t>
            </a:r>
          </a:p>
          <a:p>
            <a:pPr algn="just" rtl="1">
              <a:defRPr/>
            </a:pPr>
            <a:r>
              <a:rPr lang="he-IL" sz="2000" b="1" u="sng" kern="0">
                <a:solidFill>
                  <a:prstClr val="black"/>
                </a:solidFill>
                <a:latin typeface="David" panose="020E0502060401010101" pitchFamily="34" charset="-79"/>
                <a:cs typeface="David" panose="020E0502060401010101" pitchFamily="34" charset="-79"/>
              </a:rPr>
              <a:t>בפרישה – בסכום הוני אחד </a:t>
            </a:r>
          </a:p>
          <a:p>
            <a:pPr algn="just" rtl="1">
              <a:defRPr/>
            </a:pPr>
            <a:r>
              <a:rPr lang="he-IL" sz="2000" b="1" u="sng" kern="0">
                <a:solidFill>
                  <a:prstClr val="black"/>
                </a:solidFill>
                <a:latin typeface="David" panose="020E0502060401010101" pitchFamily="34" charset="-79"/>
                <a:cs typeface="David" panose="020E0502060401010101" pitchFamily="34" charset="-79"/>
              </a:rPr>
              <a:t>בסגירת  עסק -   </a:t>
            </a:r>
            <a:r>
              <a:rPr lang="he-IL" sz="2000" kern="0">
                <a:solidFill>
                  <a:prstClr val="black"/>
                </a:solidFill>
                <a:latin typeface="David" panose="020E0502060401010101" pitchFamily="34" charset="-79"/>
                <a:cs typeface="David" panose="020E0502060401010101" pitchFamily="34" charset="-79"/>
              </a:rPr>
              <a:t>בפריסה ל – 3 תשלומים.</a:t>
            </a:r>
          </a:p>
          <a:p>
            <a:pPr marL="0" indent="0" algn="just" rtl="1">
              <a:buFontTx/>
              <a:buNone/>
              <a:defRPr/>
            </a:pPr>
            <a:r>
              <a:rPr lang="he-IL" sz="2000" kern="0">
                <a:solidFill>
                  <a:prstClr val="black"/>
                </a:solidFill>
                <a:latin typeface="David" panose="020E0502060401010101" pitchFamily="34" charset="-79"/>
                <a:cs typeface="David" panose="020E0502060401010101" pitchFamily="34" charset="-79"/>
              </a:rPr>
              <a:t>לדוגמא 1/3 מיתרת הקרן הצבורה הוא 100,000 ₪ - תשלום 1 – 90000 תשלום 2 = 5,000  תשלום 3=5,000 .</a:t>
            </a:r>
          </a:p>
          <a:p>
            <a:pPr algn="just" rtl="1">
              <a:defRPr/>
            </a:pPr>
            <a:endParaRPr lang="he-IL" sz="2000" kern="0">
              <a:solidFill>
                <a:prstClr val="black"/>
              </a:solidFill>
              <a:latin typeface="David" panose="020E0502060401010101" pitchFamily="34" charset="-79"/>
              <a:cs typeface="David" panose="020E0502060401010101" pitchFamily="34" charset="-79"/>
            </a:endParaRPr>
          </a:p>
          <a:p>
            <a:pPr algn="just" rtl="1">
              <a:defRPr/>
            </a:pPr>
            <a:endParaRPr lang="he-IL" sz="2000" kern="0">
              <a:solidFill>
                <a:prstClr val="black"/>
              </a:solidFill>
              <a:latin typeface="David" panose="020E0502060401010101" pitchFamily="34" charset="-79"/>
              <a:cs typeface="David" panose="020E0502060401010101" pitchFamily="34" charset="-79"/>
            </a:endParaRPr>
          </a:p>
          <a:p>
            <a:pPr algn="just" rtl="1">
              <a:defRPr/>
            </a:pPr>
            <a:endParaRPr lang="he-IL" sz="2000" kern="0">
              <a:solidFill>
                <a:prstClr val="black"/>
              </a:solidFill>
              <a:latin typeface="David" panose="020E0502060401010101" pitchFamily="34" charset="-79"/>
              <a:cs typeface="David" panose="020E0502060401010101" pitchFamily="34" charset="-79"/>
            </a:endParaRPr>
          </a:p>
          <a:p>
            <a:pPr algn="just" rtl="1">
              <a:defRPr/>
            </a:pPr>
            <a:endParaRPr lang="he-IL" sz="2000" kern="0" dirty="0">
              <a:solidFill>
                <a:prstClr val="black"/>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552086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bwMode="auto">
          <a:xfrm>
            <a:off x="1943100" y="101600"/>
            <a:ext cx="89789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he-IL" altLang="he-IL" sz="4000" b="1" dirty="0">
                <a:solidFill>
                  <a:srgbClr val="000000"/>
                </a:solidFill>
                <a:latin typeface="David" panose="020E0502060401010101" pitchFamily="34" charset="-79"/>
                <a:cs typeface="David" panose="020E0502060401010101" pitchFamily="34" charset="-79"/>
              </a:rPr>
              <a:t>חוק פנסיה חובה לעצמאים – תוצאות ההפקדה</a:t>
            </a:r>
          </a:p>
        </p:txBody>
      </p:sp>
      <p:sp>
        <p:nvSpPr>
          <p:cNvPr id="4" name="מציין מיקום טקסט 6"/>
          <p:cNvSpPr txBox="1">
            <a:spLocks/>
          </p:cNvSpPr>
          <p:nvPr/>
        </p:nvSpPr>
        <p:spPr bwMode="auto">
          <a:xfrm>
            <a:off x="2324100" y="482600"/>
            <a:ext cx="8191500" cy="6272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spAutoFit/>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defRPr/>
            </a:pPr>
            <a:endParaRPr lang="he-IL" sz="2000" dirty="0">
              <a:solidFill>
                <a:prstClr val="black"/>
              </a:solidFill>
              <a:latin typeface="David" panose="020E0502060401010101" pitchFamily="34" charset="-79"/>
              <a:cs typeface="David" panose="020E0502060401010101" pitchFamily="34" charset="-79"/>
            </a:endParaRPr>
          </a:p>
          <a:p>
            <a:pPr marL="0" indent="0" algn="r" rtl="1">
              <a:buFontTx/>
              <a:buNone/>
              <a:defRPr/>
            </a:pPr>
            <a:r>
              <a:rPr lang="he-IL" sz="2000" b="1" dirty="0">
                <a:solidFill>
                  <a:prstClr val="black"/>
                </a:solidFill>
                <a:latin typeface="David" panose="020E0502060401010101" pitchFamily="34" charset="-79"/>
                <a:cs typeface="David" panose="020E0502060401010101" pitchFamily="34" charset="-79"/>
              </a:rPr>
              <a:t>כמה ניתן למשוך בעת סגירת עסק או סיום משלח יד? </a:t>
            </a:r>
            <a:r>
              <a:rPr lang="he-IL" sz="2800" b="1" dirty="0">
                <a:solidFill>
                  <a:srgbClr val="FF0000"/>
                </a:solidFill>
                <a:latin typeface="David" panose="020E0502060401010101" pitchFamily="34" charset="-79"/>
                <a:cs typeface="David" panose="020E0502060401010101" pitchFamily="34" charset="-79"/>
              </a:rPr>
              <a:t>והכל בפטור ממס !</a:t>
            </a:r>
          </a:p>
          <a:p>
            <a:pPr algn="r" rtl="1">
              <a:defRPr/>
            </a:pPr>
            <a:endParaRPr lang="he-IL" sz="2000" dirty="0">
              <a:solidFill>
                <a:prstClr val="black"/>
              </a:solidFill>
              <a:latin typeface="David" panose="020E0502060401010101" pitchFamily="34" charset="-79"/>
              <a:cs typeface="David" panose="020E0502060401010101" pitchFamily="34" charset="-79"/>
            </a:endParaRPr>
          </a:p>
          <a:p>
            <a:pPr marL="0" indent="0" algn="r" rtl="1">
              <a:buFontTx/>
              <a:buNone/>
              <a:defRPr/>
            </a:pPr>
            <a:r>
              <a:rPr lang="he-IL" sz="2000" dirty="0">
                <a:solidFill>
                  <a:prstClr val="black"/>
                </a:solidFill>
                <a:latin typeface="David" panose="020E0502060401010101" pitchFamily="34" charset="-79"/>
                <a:cs typeface="David" panose="020E0502060401010101" pitchFamily="34" charset="-79"/>
              </a:rPr>
              <a:t> 1/3 מהקרן הצבורה בקופת הגמל  			</a:t>
            </a:r>
          </a:p>
          <a:p>
            <a:pPr marL="0" indent="0" algn="r" rtl="1">
              <a:buFontTx/>
              <a:buNone/>
              <a:defRPr/>
            </a:pPr>
            <a:r>
              <a:rPr lang="he-IL" sz="2000" dirty="0">
                <a:solidFill>
                  <a:prstClr val="black"/>
                </a:solidFill>
                <a:latin typeface="David" panose="020E0502060401010101" pitchFamily="34" charset="-79"/>
                <a:cs typeface="David" panose="020E0502060401010101" pitchFamily="34" charset="-79"/>
              </a:rPr>
              <a:t>או 						     כנמוך 		  </a:t>
            </a:r>
          </a:p>
          <a:p>
            <a:pPr marL="0" indent="0" algn="r" rtl="1">
              <a:buFontTx/>
              <a:buNone/>
              <a:defRPr/>
            </a:pPr>
            <a:r>
              <a:rPr lang="he-IL" sz="2000" dirty="0">
                <a:solidFill>
                  <a:prstClr val="black"/>
                </a:solidFill>
                <a:latin typeface="David" panose="020E0502060401010101" pitchFamily="34" charset="-79"/>
                <a:cs typeface="David" panose="020E0502060401010101" pitchFamily="34" charset="-79"/>
              </a:rPr>
              <a:t>12,200 ₪ כפול מספר שנות ההפקדה לקופת גמל לקצבה. 			   </a:t>
            </a:r>
          </a:p>
          <a:p>
            <a:pPr marL="0" indent="0" algn="r" rtl="1">
              <a:buFontTx/>
              <a:buNone/>
              <a:defRPr/>
            </a:pPr>
            <a:endParaRPr lang="he-IL" sz="2000" dirty="0">
              <a:solidFill>
                <a:prstClr val="black"/>
              </a:solidFill>
              <a:latin typeface="David" panose="020E0502060401010101" pitchFamily="34" charset="-79"/>
              <a:cs typeface="David" panose="020E0502060401010101" pitchFamily="34" charset="-79"/>
            </a:endParaRPr>
          </a:p>
          <a:p>
            <a:pPr marL="0" indent="0" algn="r" rtl="1">
              <a:buFontTx/>
              <a:buNone/>
              <a:defRPr/>
            </a:pPr>
            <a:r>
              <a:rPr lang="he-IL" sz="2000" b="1" dirty="0">
                <a:solidFill>
                  <a:srgbClr val="FF0000"/>
                </a:solidFill>
                <a:latin typeface="David" panose="020E0502060401010101" pitchFamily="34" charset="-79"/>
                <a:cs typeface="David" panose="020E0502060401010101" pitchFamily="34" charset="-79"/>
              </a:rPr>
              <a:t>שימו לב לראשונה העצמאים זכאים למשיכה הונית פטורה ממס מקרן פנסיה או </a:t>
            </a:r>
            <a:r>
              <a:rPr lang="he-IL" sz="2000" b="1" dirty="0" err="1">
                <a:solidFill>
                  <a:srgbClr val="FF0000"/>
                </a:solidFill>
                <a:latin typeface="David" panose="020E0502060401010101" pitchFamily="34" charset="-79"/>
                <a:cs typeface="David" panose="020E0502060401010101" pitchFamily="34" charset="-79"/>
              </a:rPr>
              <a:t>קופ"ג</a:t>
            </a:r>
            <a:r>
              <a:rPr lang="he-IL" sz="2000" b="1" dirty="0">
                <a:solidFill>
                  <a:srgbClr val="FF0000"/>
                </a:solidFill>
                <a:latin typeface="David" panose="020E0502060401010101" pitchFamily="34" charset="-79"/>
                <a:cs typeface="David" panose="020E0502060401010101" pitchFamily="34" charset="-79"/>
              </a:rPr>
              <a:t> לקצבה והבשורה העיקרית כאן שזה חל גם רטרו על וותק וכספים שהופקדו טרם תחולת החוק.</a:t>
            </a:r>
          </a:p>
          <a:p>
            <a:pPr marL="0" indent="0" algn="r" rtl="1">
              <a:buNone/>
              <a:defRPr/>
            </a:pPr>
            <a:endParaRPr lang="he-IL" sz="2000" dirty="0">
              <a:solidFill>
                <a:prstClr val="black"/>
              </a:solidFill>
              <a:latin typeface="David" panose="020E0502060401010101" pitchFamily="34" charset="-79"/>
              <a:cs typeface="David" panose="020E0502060401010101" pitchFamily="34" charset="-79"/>
            </a:endParaRPr>
          </a:p>
          <a:p>
            <a:pPr marL="0" indent="0" algn="r" rtl="1">
              <a:buFontTx/>
              <a:buNone/>
              <a:defRPr/>
            </a:pPr>
            <a:r>
              <a:rPr lang="he-IL" sz="2000" dirty="0">
                <a:solidFill>
                  <a:prstClr val="black"/>
                </a:solidFill>
                <a:latin typeface="David" panose="020E0502060401010101" pitchFamily="34" charset="-79"/>
                <a:cs typeface="David" panose="020E0502060401010101" pitchFamily="34" charset="-79"/>
              </a:rPr>
              <a:t>בכל מקרה במידה ו1/3 מהקרן הצבורה נמוך מ 3 פעמים שכר מינימום, יהיה ניתן למשוך סכום זה לפחות . (במידה ולא היו יותר מ 2 משיכות בעבר) </a:t>
            </a:r>
          </a:p>
          <a:p>
            <a:pPr marL="0" indent="0" algn="r" rtl="1">
              <a:buFontTx/>
              <a:buNone/>
              <a:defRPr/>
            </a:pPr>
            <a:r>
              <a:rPr lang="he-IL" sz="2000" dirty="0">
                <a:solidFill>
                  <a:prstClr val="black"/>
                </a:solidFill>
                <a:latin typeface="David" panose="020E0502060401010101" pitchFamily="34" charset="-79"/>
                <a:cs typeface="David" panose="020E0502060401010101" pitchFamily="34" charset="-79"/>
              </a:rPr>
              <a:t>   </a:t>
            </a:r>
          </a:p>
          <a:p>
            <a:pPr marL="0" indent="0" algn="just" rtl="1">
              <a:buFontTx/>
              <a:buNone/>
              <a:defRPr/>
            </a:pPr>
            <a:r>
              <a:rPr lang="he-IL" sz="2000" dirty="0">
                <a:solidFill>
                  <a:prstClr val="black"/>
                </a:solidFill>
                <a:latin typeface="David" panose="020E0502060401010101" pitchFamily="34" charset="-79"/>
                <a:cs typeface="David" panose="020E0502060401010101" pitchFamily="34" charset="-79"/>
              </a:rPr>
              <a:t>לעניין זה </a:t>
            </a:r>
            <a:r>
              <a:rPr lang="he-IL" sz="2000" b="1" dirty="0">
                <a:solidFill>
                  <a:prstClr val="black"/>
                </a:solidFill>
                <a:latin typeface="David" panose="020E0502060401010101" pitchFamily="34" charset="-79"/>
                <a:cs typeface="David" panose="020E0502060401010101" pitchFamily="34" charset="-79"/>
              </a:rPr>
              <a:t>"מצב אבטלה"</a:t>
            </a:r>
            <a:r>
              <a:rPr lang="he-IL" sz="2000" dirty="0">
                <a:solidFill>
                  <a:prstClr val="black"/>
                </a:solidFill>
                <a:latin typeface="David" panose="020E0502060401010101" pitchFamily="34" charset="-79"/>
                <a:cs typeface="David" panose="020E0502060401010101" pitchFamily="34" charset="-79"/>
              </a:rPr>
              <a:t> ביחס לעצמאי הינו מצב שבו עצמאי חדל לעסוק במשלח </a:t>
            </a:r>
          </a:p>
          <a:p>
            <a:pPr marL="0" indent="0" algn="just" rtl="1">
              <a:buFontTx/>
              <a:buNone/>
              <a:defRPr/>
            </a:pPr>
            <a:r>
              <a:rPr lang="he-IL" sz="2000" dirty="0">
                <a:solidFill>
                  <a:prstClr val="black"/>
                </a:solidFill>
                <a:latin typeface="David" panose="020E0502060401010101" pitchFamily="34" charset="-79"/>
                <a:cs typeface="David" panose="020E0502060401010101" pitchFamily="34" charset="-79"/>
              </a:rPr>
              <a:t>ידו או סגר את עסקו, או מצב שבו הגיע העצמאי לגיל פרישה, ואין לו הכנסה </a:t>
            </a:r>
          </a:p>
          <a:p>
            <a:pPr marL="0" indent="0" algn="just" rtl="1">
              <a:buFontTx/>
              <a:buNone/>
              <a:defRPr/>
            </a:pPr>
            <a:r>
              <a:rPr lang="he-IL" sz="2000" dirty="0">
                <a:solidFill>
                  <a:prstClr val="black"/>
                </a:solidFill>
                <a:latin typeface="David" panose="020E0502060401010101" pitchFamily="34" charset="-79"/>
                <a:cs typeface="David" panose="020E0502060401010101" pitchFamily="34" charset="-79"/>
              </a:rPr>
              <a:t>חייבת בהפקדה. </a:t>
            </a:r>
          </a:p>
        </p:txBody>
      </p:sp>
      <p:sp>
        <p:nvSpPr>
          <p:cNvPr id="5" name="סוגר מסולסל שמאלי 4"/>
          <p:cNvSpPr/>
          <p:nvPr/>
        </p:nvSpPr>
        <p:spPr>
          <a:xfrm>
            <a:off x="4930775" y="1781175"/>
            <a:ext cx="155575" cy="914400"/>
          </a:xfrm>
          <a:prstGeom prst="leftBrace">
            <a:avLst/>
          </a:prstGeom>
          <a:solidFill>
            <a:srgbClr val="FF0000"/>
          </a:solidFill>
          <a:ln w="6350" cap="flat" cmpd="sng" algn="ctr">
            <a:solidFill>
              <a:srgbClr val="FF0000"/>
            </a:solidFill>
            <a:prstDash val="solid"/>
            <a:miter lim="800000"/>
          </a:ln>
          <a:effectLst/>
        </p:spPr>
        <p:txBody>
          <a:bodyPr rtlCol="1" anchor="ctr"/>
          <a:lstStyle/>
          <a:p>
            <a:pPr algn="ctr" rtl="1" eaLnBrk="1" fontAlgn="auto" hangingPunct="1">
              <a:spcBef>
                <a:spcPts val="0"/>
              </a:spcBef>
              <a:spcAft>
                <a:spcPts val="0"/>
              </a:spcAft>
              <a:defRPr/>
            </a:pPr>
            <a:endParaRPr lang="he-IL" kern="0">
              <a:solidFill>
                <a:prstClr val="black"/>
              </a:solidFill>
              <a:latin typeface="Calibri" panose="020F0502020204030204"/>
            </a:endParaRPr>
          </a:p>
        </p:txBody>
      </p:sp>
    </p:spTree>
    <p:extLst>
      <p:ext uri="{BB962C8B-B14F-4D97-AF65-F5344CB8AC3E}">
        <p14:creationId xmlns:p14="http://schemas.microsoft.com/office/powerpoint/2010/main" val="40403038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bwMode="auto">
          <a:xfrm>
            <a:off x="2093913" y="175251"/>
            <a:ext cx="8894763" cy="847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he-IL" altLang="he-IL" sz="4000" b="1" dirty="0">
                <a:solidFill>
                  <a:srgbClr val="000000"/>
                </a:solidFill>
                <a:latin typeface="David" panose="020E0502060401010101" pitchFamily="34" charset="-79"/>
                <a:cs typeface="David" panose="020E0502060401010101" pitchFamily="34" charset="-79"/>
              </a:rPr>
              <a:t>חוק פנסיה חובה לעצמאים – תוצאות ההפקדה</a:t>
            </a:r>
          </a:p>
        </p:txBody>
      </p:sp>
      <p:sp>
        <p:nvSpPr>
          <p:cNvPr id="4" name="מציין מיקום טקסט 5"/>
          <p:cNvSpPr txBox="1">
            <a:spLocks/>
          </p:cNvSpPr>
          <p:nvPr/>
        </p:nvSpPr>
        <p:spPr bwMode="auto">
          <a:xfrm>
            <a:off x="2093913" y="1179513"/>
            <a:ext cx="8229600" cy="519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lgn="just" rtl="1">
              <a:spcAft>
                <a:spcPts val="1200"/>
              </a:spcAft>
              <a:buFont typeface="Wingdings" panose="05000000000000000000" pitchFamily="2" charset="2"/>
              <a:buChar char="Ø"/>
              <a:defRPr/>
            </a:pPr>
            <a:r>
              <a:rPr lang="he-IL" sz="2600" kern="0" dirty="0">
                <a:solidFill>
                  <a:prstClr val="black"/>
                </a:solidFill>
                <a:latin typeface="David" panose="020E0502060401010101" pitchFamily="34" charset="-79"/>
                <a:cs typeface="David" panose="020E0502060401010101" pitchFamily="34" charset="-79"/>
              </a:rPr>
              <a:t>דמי הביטוח הלאומי פחתו מ-6.72% ל-2.87% על חלק השכר שאינו עולה על 60% מהשכר הממוצע, ועלו מ-11.23% ל-12.83% על החלק העולה על 60%.</a:t>
            </a:r>
          </a:p>
          <a:p>
            <a:pPr algn="just" rtl="1">
              <a:spcAft>
                <a:spcPts val="1200"/>
              </a:spcAft>
              <a:buFont typeface="Wingdings" panose="05000000000000000000" pitchFamily="2" charset="2"/>
              <a:buChar char="Ø"/>
              <a:defRPr/>
            </a:pPr>
            <a:r>
              <a:rPr lang="he-IL" sz="2600" kern="0" dirty="0">
                <a:solidFill>
                  <a:prstClr val="black"/>
                </a:solidFill>
                <a:latin typeface="David" panose="020E0502060401010101" pitchFamily="34" charset="-79"/>
                <a:cs typeface="David" panose="020E0502060401010101" pitchFamily="34" charset="-79"/>
              </a:rPr>
              <a:t>על מנת לייצר הכנסה פנויה לעצמאים לצורך הפקדה לפנסיה הופחתו שיעורי הביטוח הלאומי לעצמאים, כך שבגין הכנסתו של העצמאי עד לגובה של 21,000 ₪ ישלם פחות דמי ביטוח לאומי ביחס לערב החקיקה.</a:t>
            </a:r>
          </a:p>
          <a:p>
            <a:pPr algn="just" rtl="1">
              <a:spcAft>
                <a:spcPts val="1200"/>
              </a:spcAft>
              <a:buFont typeface="Wingdings" panose="05000000000000000000" pitchFamily="2" charset="2"/>
              <a:buChar char="Ø"/>
              <a:defRPr/>
            </a:pPr>
            <a:endParaRPr lang="he-IL" sz="2600" kern="0" dirty="0">
              <a:solidFill>
                <a:prstClr val="black"/>
              </a:solidFill>
              <a:latin typeface="David" panose="020E0502060401010101" pitchFamily="34" charset="-79"/>
              <a:cs typeface="David" panose="020E0502060401010101" pitchFamily="34" charset="-79"/>
            </a:endParaRPr>
          </a:p>
          <a:p>
            <a:pPr algn="just" rtl="1">
              <a:spcAft>
                <a:spcPts val="1200"/>
              </a:spcAft>
              <a:buFont typeface="Wingdings" panose="05000000000000000000" pitchFamily="2" charset="2"/>
              <a:buChar char="Ø"/>
              <a:defRPr/>
            </a:pPr>
            <a:r>
              <a:rPr lang="he-IL" sz="2600" kern="0" dirty="0">
                <a:solidFill>
                  <a:prstClr val="black"/>
                </a:solidFill>
                <a:latin typeface="David" panose="020E0502060401010101" pitchFamily="34" charset="-79"/>
                <a:cs typeface="David" panose="020E0502060401010101" pitchFamily="34" charset="-79"/>
              </a:rPr>
              <a:t>הזכאות להטבות מס לעצמאים בגין הפרשה לחיסכון פנסיוני תעלה מ-16% מההכנסה המזכה ל-16.5%, באמצעות הגדלת הטבת המס לזיכוי מ-5% ל-5.5%.</a:t>
            </a:r>
          </a:p>
        </p:txBody>
      </p:sp>
    </p:spTree>
    <p:extLst>
      <p:ext uri="{BB962C8B-B14F-4D97-AF65-F5344CB8AC3E}">
        <p14:creationId xmlns:p14="http://schemas.microsoft.com/office/powerpoint/2010/main" val="36517632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4" name="כותרת 1"/>
          <p:cNvSpPr txBox="1">
            <a:spLocks/>
          </p:cNvSpPr>
          <p:nvPr/>
        </p:nvSpPr>
        <p:spPr bwMode="auto">
          <a:xfrm>
            <a:off x="1651000" y="139700"/>
            <a:ext cx="93726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he-IL" altLang="he-IL" sz="4000" b="1">
                <a:solidFill>
                  <a:srgbClr val="000000"/>
                </a:solidFill>
                <a:latin typeface="David" panose="020E0502060401010101" pitchFamily="34" charset="-79"/>
                <a:cs typeface="David" panose="020E0502060401010101" pitchFamily="34" charset="-79"/>
              </a:rPr>
              <a:t>חוק פנסיה חובה לעצמאים – תוצאות אי ההפקדה</a:t>
            </a:r>
          </a:p>
        </p:txBody>
      </p:sp>
      <p:sp>
        <p:nvSpPr>
          <p:cNvPr id="5" name="TextBox 6"/>
          <p:cNvSpPr txBox="1">
            <a:spLocks noChangeArrowheads="1"/>
          </p:cNvSpPr>
          <p:nvPr/>
        </p:nvSpPr>
        <p:spPr bwMode="auto">
          <a:xfrm>
            <a:off x="2641600" y="1371600"/>
            <a:ext cx="739140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spcAft>
                <a:spcPts val="1200"/>
              </a:spcAft>
              <a:buFont typeface="Wingdings" panose="05000000000000000000" pitchFamily="2" charset="2"/>
              <a:buChar char="Ø"/>
            </a:pPr>
            <a:r>
              <a:rPr lang="he-IL" altLang="he-IL" sz="2600" dirty="0">
                <a:solidFill>
                  <a:srgbClr val="000000"/>
                </a:solidFill>
                <a:latin typeface="David" panose="020E0502060401010101" pitchFamily="34" charset="-79"/>
                <a:cs typeface="David" panose="020E0502060401010101" pitchFamily="34" charset="-79"/>
              </a:rPr>
              <a:t>עצמאי שלא הפקיד לקופת גמל לקצבה, ושהכנסתו החייבת בהפקדה, בשנת מס, עולה על סכום השווה ל־ 12 פעמים שכר מינימום באותה שנת מס, ישלח לו המרכז לגביית קנסות, אגרות והוצאות התראה ולפיה אם לא יפקיד את התשלומים כאמור, בתוך 90 ימים ממועד משלוח ההתראה, יוטל עליו קנס. </a:t>
            </a:r>
          </a:p>
          <a:p>
            <a:pPr algn="just" rtl="1" eaLnBrk="1" hangingPunct="1">
              <a:spcAft>
                <a:spcPts val="1200"/>
              </a:spcAft>
              <a:buFont typeface="Wingdings" panose="05000000000000000000" pitchFamily="2" charset="2"/>
              <a:buChar char="Ø"/>
            </a:pPr>
            <a:endParaRPr lang="he-IL" altLang="he-IL" sz="2600" dirty="0">
              <a:solidFill>
                <a:srgbClr val="000000"/>
              </a:solidFill>
              <a:latin typeface="David" panose="020E0502060401010101" pitchFamily="34" charset="-79"/>
              <a:cs typeface="David" panose="020E0502060401010101" pitchFamily="34" charset="-79"/>
            </a:endParaRPr>
          </a:p>
          <a:p>
            <a:pPr algn="just" rtl="1" eaLnBrk="1" hangingPunct="1">
              <a:spcAft>
                <a:spcPts val="1200"/>
              </a:spcAft>
              <a:buFont typeface="Wingdings" panose="05000000000000000000" pitchFamily="2" charset="2"/>
              <a:buChar char="Ø"/>
            </a:pPr>
            <a:r>
              <a:rPr lang="he-IL" altLang="he-IL" sz="2600" dirty="0">
                <a:solidFill>
                  <a:srgbClr val="000000"/>
                </a:solidFill>
                <a:latin typeface="David" panose="020E0502060401010101" pitchFamily="34" charset="-79"/>
                <a:cs typeface="David" panose="020E0502060401010101" pitchFamily="34" charset="-79"/>
              </a:rPr>
              <a:t>עצמאי שהומצאה לו התראה בשל אי הפקדה לקופת גמל לקצבה ולא הפקיד, דינו קנס 500 ₪.</a:t>
            </a:r>
          </a:p>
        </p:txBody>
      </p:sp>
    </p:spTree>
    <p:extLst>
      <p:ext uri="{BB962C8B-B14F-4D97-AF65-F5344CB8AC3E}">
        <p14:creationId xmlns:p14="http://schemas.microsoft.com/office/powerpoint/2010/main" val="39929738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3511996" y="277912"/>
            <a:ext cx="8229600" cy="1143000"/>
          </a:xfrm>
          <a:prstGeom prst="rect">
            <a:avLst/>
          </a:prstGeom>
        </p:spPr>
        <p:txBody>
          <a:bodyPr vert="horz" lIns="0" rIns="0" bIns="0" anchor="b">
            <a:normAutofit fontScale="82500" lnSpcReduction="20000"/>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he-IL" sz="5000" b="1" i="0" u="none" strike="noStrike" kern="1200" cap="none" spc="0" normalizeH="0" baseline="0" noProof="0">
                <a:ln>
                  <a:noFill/>
                </a:ln>
                <a:solidFill>
                  <a:schemeClr val="accent4"/>
                </a:solidFill>
                <a:effectLst/>
                <a:uLnTx/>
                <a:uFillTx/>
                <a:latin typeface="Calibri"/>
                <a:ea typeface="+mj-ea"/>
                <a:cs typeface="David" panose="020E0502060401010101" pitchFamily="34" charset="-79"/>
              </a:rPr>
              <a:t>דיני עבודה על קצה המזלג</a:t>
            </a:r>
            <a:br>
              <a:rPr kumimoji="0" lang="en-US" sz="5000" b="1" i="0" u="none" strike="noStrike" kern="1200" cap="none" spc="0" normalizeH="0" baseline="0" noProof="0">
                <a:ln>
                  <a:noFill/>
                </a:ln>
                <a:solidFill>
                  <a:schemeClr val="accent4"/>
                </a:solidFill>
                <a:effectLst/>
                <a:uLnTx/>
                <a:uFillTx/>
                <a:latin typeface="Calibri"/>
                <a:ea typeface="+mj-ea"/>
              </a:rPr>
            </a:br>
            <a:endParaRPr kumimoji="0" lang="he-IL" sz="50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sp>
        <p:nvSpPr>
          <p:cNvPr id="4" name="מציין מיקום תוכן 2"/>
          <p:cNvSpPr txBox="1">
            <a:spLocks/>
          </p:cNvSpPr>
          <p:nvPr/>
        </p:nvSpPr>
        <p:spPr>
          <a:xfrm>
            <a:off x="1339404" y="1482676"/>
            <a:ext cx="8928992" cy="5616624"/>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4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שכר יסוד –</a:t>
            </a:r>
            <a:r>
              <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זהו השכר </a:t>
            </a:r>
            <a:r>
              <a:rPr kumimoji="0" lang="en-US" sz="2400" b="0" i="0" u="none" strike="noStrike" kern="1200" cap="none" spc="0" normalizeH="0" baseline="0" noProof="0" dirty="0">
                <a:ln>
                  <a:noFill/>
                </a:ln>
                <a:solidFill>
                  <a:sysClr val="windowText" lastClr="000000"/>
                </a:solidFill>
                <a:effectLst/>
                <a:uLnTx/>
                <a:uFillTx/>
                <a:latin typeface="Constantia"/>
                <a:ea typeface="+mn-ea"/>
                <a:cs typeface="+mn-cs"/>
              </a:rPr>
              <a:t> </a:t>
            </a:r>
            <a:r>
              <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הבסיסי לפי תעריפי השכר המוסכמים בחוזה העבודה בין העובד והמעביד. </a:t>
            </a:r>
            <a:endParaRPr kumimoji="0" lang="en-US" sz="24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בהתאם חוק שכר מינימום, תשמ"ז 1987 שכר זה לא יפחת מהסכומים שלהלן:</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4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שכר מינימום חודשי למשרה מלאה</a:t>
            </a:r>
            <a:r>
              <a:rPr lang="he-IL" sz="2400" b="1" dirty="0">
                <a:solidFill>
                  <a:sysClr val="windowText" lastClr="000000"/>
                </a:solidFill>
                <a:latin typeface="Constantia"/>
                <a:cs typeface="David" panose="020E0502060401010101" pitchFamily="34" charset="-79"/>
              </a:rPr>
              <a:t>   </a:t>
            </a:r>
            <a:r>
              <a:rPr kumimoji="0" lang="en-US" sz="2400" b="0" i="0" u="none" strike="noStrike" kern="1200" cap="none" spc="0" normalizeH="0" baseline="0" noProof="0" dirty="0">
                <a:ln>
                  <a:noFill/>
                </a:ln>
                <a:solidFill>
                  <a:sysClr val="windowText" lastClr="000000"/>
                </a:solidFill>
                <a:effectLst/>
                <a:uLnTx/>
                <a:uFillTx/>
                <a:latin typeface="Constantia"/>
                <a:ea typeface="+mn-ea"/>
                <a:cs typeface="+mn-cs"/>
                <a:sym typeface="Wingdings"/>
              </a:rPr>
              <a:t>  </a:t>
            </a:r>
            <a:r>
              <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5,300 ₪ החל מ 01.12.2017</a:t>
            </a:r>
            <a:r>
              <a:rPr kumimoji="0" lang="en-US" sz="2400" b="0" i="0" u="none" strike="noStrike" kern="1200" cap="none" spc="0" normalizeH="0" baseline="0" noProof="0" dirty="0">
                <a:ln>
                  <a:noFill/>
                </a:ln>
                <a:solidFill>
                  <a:sysClr val="windowText" lastClr="000000"/>
                </a:solidFill>
                <a:effectLst/>
                <a:uLnTx/>
                <a:uFillTx/>
                <a:latin typeface="Constantia"/>
                <a:ea typeface="+mn-ea"/>
                <a:cs typeface="+mn-cs"/>
              </a:rPr>
              <a:t>		</a:t>
            </a:r>
            <a:endPar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4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שכר מינימום לשעה</a:t>
            </a:r>
            <a:endPar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lang="he-IL" sz="2400" dirty="0">
                <a:solidFill>
                  <a:sysClr val="windowText" lastClr="000000"/>
                </a:solidFill>
                <a:latin typeface="Constantia"/>
                <a:cs typeface="David" panose="020E0502060401010101" pitchFamily="34" charset="-79"/>
              </a:rPr>
              <a:t>קיימת מחלוקת האם שכר המינימום הינו לפי 186 שעות עבודה בחודש קרי,</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5300:186=28.49 ₪  או שמא נגזר מ – 182 שעות עבודה בשבוע -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שכר המינימום חלקי 182 שהם 29.12 ₪ לשעה.</a:t>
            </a:r>
            <a:endParaRPr kumimoji="0" lang="en-US" sz="24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34186320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4" name="כותרת 1"/>
          <p:cNvSpPr>
            <a:spLocks noGrp="1"/>
          </p:cNvSpPr>
          <p:nvPr>
            <p:ph type="title"/>
          </p:nvPr>
        </p:nvSpPr>
        <p:spPr>
          <a:xfrm>
            <a:off x="2659584" y="88900"/>
            <a:ext cx="8229600" cy="1331640"/>
          </a:xfrm>
        </p:spPr>
        <p:txBody>
          <a:bodyPr>
            <a:normAutofit/>
          </a:bodyPr>
          <a:lstStyle/>
          <a:p>
            <a:r>
              <a:rPr lang="he-IL" sz="4400" b="1" dirty="0">
                <a:latin typeface="David" panose="020E0502060401010101" pitchFamily="34" charset="-79"/>
                <a:cs typeface="David" panose="020E0502060401010101" pitchFamily="34" charset="-79"/>
              </a:rPr>
              <a:t>שעות נוספות</a:t>
            </a:r>
          </a:p>
        </p:txBody>
      </p:sp>
      <p:sp>
        <p:nvSpPr>
          <p:cNvPr id="5" name="מציין מיקום תוכן 2"/>
          <p:cNvSpPr txBox="1">
            <a:spLocks/>
          </p:cNvSpPr>
          <p:nvPr/>
        </p:nvSpPr>
        <p:spPr>
          <a:xfrm>
            <a:off x="2095500" y="1023144"/>
            <a:ext cx="8229600" cy="6048672"/>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18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חוק שעות עבודה ומנוחה, תשי"א 1951 קובע כי שעות נוספות הן השעות בהן עבודת העובד עוברת את מכסת השעות ביום עבודה מלא או בשבוע עבודה מלא.</a:t>
            </a:r>
            <a:endParaRPr kumimoji="0" lang="en-US" sz="18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18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עבודה בשעות נוספות מזכה את העובד בגמול שעות נוספות.</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18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מהו יום עבודה?</a:t>
            </a: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בעבודת יום </a:t>
            </a:r>
            <a:r>
              <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sym typeface="Wingdings"/>
              </a:rPr>
              <a:t></a:t>
            </a: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sym typeface="Wingdings"/>
              </a:rPr>
              <a:t>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sym typeface="Wingdings"/>
              </a:rPr>
              <a:t>5 ימים בשבוע -</a:t>
            </a: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עד 8 שעות וארבעים דקות (אם העובד שוחרר להפסקה השעה הנוספת הראשונה אחרי 9 שעות ועשר דקות)</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החובה לשחרור העובד להפסקה חלה אחרי 6 שעות עבודה למשך חצי שעה רציפה.</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הפסקה למנוחה זו הפסקה אשר במהלכה העובד </a:t>
            </a:r>
            <a:r>
              <a:rPr kumimoji="0" lang="he-IL" sz="2000" b="1" i="0" u="sng"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רשאי</a:t>
            </a: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לצאת ממקום העבודה (ולא לעבוד).       במקרה שכזה, החצי שעה לא נחשבת כחלק משעות העבודה.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6 ימים בשבוע – 8 שעות</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בעבודת לילה </a:t>
            </a:r>
            <a:r>
              <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sym typeface="Wingdings"/>
              </a:rPr>
              <a:t></a:t>
            </a: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עד 7 שעות</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18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עבודת לילה היא עבודה  ששתי שעות ממנה לפחות הן בתחום שבין 22:00 ל 06:00.</a:t>
            </a:r>
          </a:p>
          <a:p>
            <a:pPr marL="0" lvl="0" indent="0" algn="just">
              <a:buClr>
                <a:srgbClr val="0BD0D9"/>
              </a:buClr>
              <a:buNone/>
              <a:defRPr/>
            </a:pPr>
            <a:r>
              <a:rPr lang="he-IL" sz="2000" dirty="0">
                <a:solidFill>
                  <a:sysClr val="windowText" lastClr="000000"/>
                </a:solidFill>
                <a:latin typeface="Constantia"/>
                <a:cs typeface="David" panose="020E0502060401010101" pitchFamily="34" charset="-79"/>
              </a:rPr>
              <a:t>בעבודה לפני יום המנוחה השבועי </a:t>
            </a:r>
            <a:r>
              <a:rPr lang="en-US" sz="2000" dirty="0">
                <a:solidFill>
                  <a:sysClr val="windowText" lastClr="000000"/>
                </a:solidFill>
                <a:latin typeface="Constantia"/>
                <a:sym typeface="Wingdings"/>
              </a:rPr>
              <a:t></a:t>
            </a:r>
            <a:r>
              <a:rPr lang="he-IL" sz="2000" dirty="0">
                <a:solidFill>
                  <a:sysClr val="windowText" lastClr="000000"/>
                </a:solidFill>
                <a:latin typeface="Constantia"/>
                <a:cs typeface="David" panose="020E0502060401010101" pitchFamily="34" charset="-79"/>
              </a:rPr>
              <a:t> עד 7 שעות</a:t>
            </a:r>
            <a:endParaRPr lang="en-US" sz="2000" dirty="0">
              <a:solidFill>
                <a:sysClr val="windowText" lastClr="000000"/>
              </a:solidFill>
              <a:latin typeface="Constantia"/>
            </a:endParaRPr>
          </a:p>
          <a:p>
            <a:pPr marL="0" lvl="0" indent="0" algn="just">
              <a:buClr>
                <a:srgbClr val="0BD0D9"/>
              </a:buClr>
              <a:buNone/>
              <a:defRPr/>
            </a:pPr>
            <a:r>
              <a:rPr lang="he-IL" sz="2000" dirty="0">
                <a:solidFill>
                  <a:sysClr val="windowText" lastClr="000000"/>
                </a:solidFill>
                <a:latin typeface="Constantia"/>
                <a:cs typeface="David" panose="020E0502060401010101" pitchFamily="34" charset="-79"/>
              </a:rPr>
              <a:t>בעבודה לפני חג שהעובד אינו עובד בו עפ"י חוק/הסכם/נוהג </a:t>
            </a:r>
            <a:r>
              <a:rPr lang="en-US" sz="2000" dirty="0">
                <a:solidFill>
                  <a:sysClr val="windowText" lastClr="000000"/>
                </a:solidFill>
                <a:latin typeface="Constantia"/>
                <a:sym typeface="Wingdings"/>
              </a:rPr>
              <a:t></a:t>
            </a:r>
            <a:r>
              <a:rPr lang="he-IL" sz="2000" dirty="0">
                <a:solidFill>
                  <a:sysClr val="windowText" lastClr="000000"/>
                </a:solidFill>
                <a:latin typeface="Constantia"/>
                <a:cs typeface="David" panose="020E0502060401010101" pitchFamily="34" charset="-79"/>
              </a:rPr>
              <a:t> עד 7 שעות.</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en-US" sz="18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18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2"/>
              <a:buChar char=""/>
              <a:tabLst/>
              <a:defRPr/>
            </a:pPr>
            <a:endParaRPr kumimoji="0" lang="he-IL" sz="18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5759739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מציין מיקום תוכן 2"/>
          <p:cNvSpPr txBox="1">
            <a:spLocks/>
          </p:cNvSpPr>
          <p:nvPr/>
        </p:nvSpPr>
        <p:spPr>
          <a:xfrm>
            <a:off x="574838" y="697583"/>
            <a:ext cx="11042323" cy="6761257"/>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lvl="0" indent="0" algn="just">
              <a:buClr>
                <a:srgbClr val="0BD0D9"/>
              </a:buClr>
              <a:buNone/>
              <a:defRPr/>
            </a:pPr>
            <a:r>
              <a:rPr kumimoji="0" lang="he-IL" sz="20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כמה שעות בשבוע עבודה?</a:t>
            </a: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a:t>
            </a:r>
            <a:r>
              <a:rPr lang="he-IL" sz="2000" dirty="0">
                <a:solidFill>
                  <a:sysClr val="windowText" lastClr="000000"/>
                </a:solidFill>
                <a:latin typeface="Constantia"/>
                <a:cs typeface="David" panose="020E0502060401010101" pitchFamily="34" charset="-79"/>
              </a:rPr>
              <a:t>עד 43 שעות</a:t>
            </a:r>
          </a:p>
          <a:p>
            <a:pPr marL="0" lvl="0" indent="0" algn="just">
              <a:buClr>
                <a:srgbClr val="0BD0D9"/>
              </a:buClr>
              <a:buNone/>
              <a:defRPr/>
            </a:pPr>
            <a:r>
              <a:rPr kumimoji="0" lang="he-IL" sz="2000" b="1" i="0" u="none" strike="noStrike" kern="1200" cap="none" spc="0" normalizeH="0" baseline="0" noProof="0" dirty="0">
                <a:ln>
                  <a:noFill/>
                </a:ln>
                <a:solidFill>
                  <a:srgbClr val="FF0000"/>
                </a:solidFill>
                <a:effectLst/>
                <a:uLnTx/>
                <a:uFillTx/>
                <a:latin typeface="Constantia"/>
                <a:ea typeface="+mn-ea"/>
                <a:cs typeface="David" panose="020E0502060401010101" pitchFamily="34" charset="-79"/>
              </a:rPr>
              <a:t>אבל...</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הצו אשר חל החל מיום 01.04.2018 קובע כי שבוע העבודה במשק</a:t>
            </a:r>
            <a:r>
              <a:rPr kumimoji="0" lang="he-IL" sz="2000" b="0" i="0" u="none" strike="noStrike" kern="1200" cap="none" spc="0" normalizeH="0" noProof="0" dirty="0">
                <a:ln>
                  <a:noFill/>
                </a:ln>
                <a:solidFill>
                  <a:sysClr val="windowText" lastClr="000000"/>
                </a:solidFill>
                <a:effectLst/>
                <a:uLnTx/>
                <a:uFillTx/>
                <a:latin typeface="Constantia"/>
                <a:ea typeface="+mn-ea"/>
                <a:cs typeface="David" panose="020E0502060401010101" pitchFamily="34" charset="-79"/>
              </a:rPr>
              <a:t> יקוצר בשעה אחת, כך שמספר השעות השבועיות של עובד יעמוד על 42 שעות </a:t>
            </a:r>
            <a:r>
              <a:rPr lang="he-IL" sz="2000" b="1" dirty="0">
                <a:solidFill>
                  <a:sysClr val="windowText" lastClr="000000"/>
                </a:solidFill>
                <a:latin typeface="Constantia"/>
                <a:cs typeface="David" panose="020E0502060401010101" pitchFamily="34" charset="-79"/>
              </a:rPr>
              <a:t>ללא הפחתה בשכר העובד</a:t>
            </a:r>
            <a:r>
              <a:rPr lang="he-IL" sz="2000" dirty="0">
                <a:solidFill>
                  <a:sysClr val="windowText" lastClr="000000"/>
                </a:solidFill>
                <a:latin typeface="Constantia"/>
                <a:cs typeface="David" panose="020E0502060401010101" pitchFamily="34" charset="-79"/>
              </a:rPr>
              <a:t>. הצו חל גם על עובדים העובדים 42.5 שעות בשבוע.</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קיצור שבוע העבודה יבוצע על ידי הפחתת שעת עבודה אחת ביום מוגדר וקבוע במהלך שבוע העבודה. ניתן לשנות את היום מעת לעת.</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lang="he-IL" sz="2000" dirty="0">
                <a:solidFill>
                  <a:sysClr val="windowText" lastClr="000000"/>
                </a:solidFill>
                <a:latin typeface="Constantia"/>
                <a:cs typeface="David" panose="020E0502060401010101" pitchFamily="34" charset="-79"/>
              </a:rPr>
              <a:t>המעסיק יכול לקבוע מה יהיה היום המקוצר בהתאם לצרכי העבודה, למקובל בפועל, וככל הניתן בהתחשב בבקשות וצרכי העובד.</a:t>
            </a:r>
            <a:endPar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שעות נוספות יחושבו על בסיס יומי ולמי שעבד 42 שעות במשך 5 ימים בשבוע אזי ביום העבודה השישי מניין השעות הנוספות יחלו להיספר החל משעת העבודה הראשונה. </a:t>
            </a:r>
          </a:p>
          <a:p>
            <a:pPr marR="0" lvl="0" algn="just" defTabSz="914400" rtl="1" eaLnBrk="1" fontAlgn="auto" latinLnBrk="0" hangingPunct="1">
              <a:lnSpc>
                <a:spcPct val="100000"/>
              </a:lnSpc>
              <a:spcBef>
                <a:spcPct val="20000"/>
              </a:spcBef>
              <a:spcAft>
                <a:spcPts val="0"/>
              </a:spcAft>
              <a:buClr>
                <a:srgbClr val="0BD0D9"/>
              </a:buClr>
              <a:buSzPct val="95000"/>
              <a:buFont typeface="Arial" panose="020B0604020202020204" pitchFamily="34" charset="0"/>
              <a:buChar char="•"/>
              <a:tabLst/>
              <a:defRPr/>
            </a:pPr>
            <a:r>
              <a:rPr lang="he-IL" sz="2000" dirty="0">
                <a:solidFill>
                  <a:sysClr val="windowText" lastClr="000000"/>
                </a:solidFill>
                <a:latin typeface="Constantia"/>
                <a:cs typeface="David" panose="020E0502060401010101" pitchFamily="34" charset="-79"/>
              </a:rPr>
              <a:t>הוראות הצו אינן גורעות מהסכמים והסדרים מיטיבים</a:t>
            </a:r>
          </a:p>
          <a:p>
            <a:pPr marL="0" marR="0" lvl="0" indent="0" algn="just" defTabSz="914400" rtl="1" eaLnBrk="1" fontAlgn="auto" latinLnBrk="0" hangingPunct="1">
              <a:lnSpc>
                <a:spcPct val="100000"/>
              </a:lnSpc>
              <a:spcBef>
                <a:spcPct val="20000"/>
              </a:spcBef>
              <a:spcAft>
                <a:spcPts val="0"/>
              </a:spcAft>
              <a:buClr>
                <a:srgbClr val="0BD0D9"/>
              </a:buClr>
              <a:buSzPct val="95000"/>
              <a:buNone/>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השכר השעתי של העובד יחושב על בסיס של 182 שעות עבודה לחודש ולא 186</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מהו יום המנוחה השבועי? </a:t>
            </a:r>
            <a:endPar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sym typeface="Wingding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ליהודי </a:t>
            </a:r>
            <a:r>
              <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sym typeface="Wingdings"/>
              </a:rPr>
              <a:t></a:t>
            </a: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שבת</a:t>
            </a: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למי שאינו יהודי </a:t>
            </a:r>
            <a:r>
              <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sym typeface="Wingdings"/>
              </a:rPr>
              <a:t></a:t>
            </a: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שבת/ ראשון/ שישי לפי המקובל על העובד.</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על יום</a:t>
            </a:r>
            <a:r>
              <a:rPr kumimoji="0" lang="he-IL" sz="2000" b="0" i="0" u="none" strike="noStrike" kern="1200" cap="none" spc="0" normalizeH="0" noProof="0" dirty="0">
                <a:ln>
                  <a:noFill/>
                </a:ln>
                <a:solidFill>
                  <a:sysClr val="windowText" lastClr="000000"/>
                </a:solidFill>
                <a:effectLst/>
                <a:uLnTx/>
                <a:uFillTx/>
                <a:latin typeface="Constantia"/>
                <a:ea typeface="+mn-ea"/>
                <a:cs typeface="David" panose="020E0502060401010101" pitchFamily="34" charset="-79"/>
              </a:rPr>
              <a:t> המנוחה השבועי להחיל 36 שעות רצופות.</a:t>
            </a:r>
            <a:endPar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2"/>
              <a:buChar char=""/>
              <a:tabLst/>
              <a:defRPr/>
            </a:pPr>
            <a:endPar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
        <p:nvSpPr>
          <p:cNvPr id="2" name="TextBox 1">
            <a:extLst>
              <a:ext uri="{FF2B5EF4-FFF2-40B4-BE49-F238E27FC236}">
                <a16:creationId xmlns:a16="http://schemas.microsoft.com/office/drawing/2014/main" id="{B8826B7A-90D9-4232-A311-F65198B5C554}"/>
              </a:ext>
            </a:extLst>
          </p:cNvPr>
          <p:cNvSpPr txBox="1"/>
          <p:nvPr/>
        </p:nvSpPr>
        <p:spPr>
          <a:xfrm>
            <a:off x="1206632" y="169681"/>
            <a:ext cx="10077254" cy="707886"/>
          </a:xfrm>
          <a:prstGeom prst="rect">
            <a:avLst/>
          </a:prstGeom>
          <a:noFill/>
        </p:spPr>
        <p:txBody>
          <a:bodyPr wrap="square" rtlCol="1">
            <a:spAutoFit/>
          </a:bodyPr>
          <a:lstStyle/>
          <a:p>
            <a:pPr lvl="0" algn="ctr">
              <a:buClr>
                <a:srgbClr val="0BD0D9"/>
              </a:buClr>
              <a:defRPr/>
            </a:pPr>
            <a:r>
              <a:rPr lang="he-IL" sz="4000" b="1" dirty="0">
                <a:solidFill>
                  <a:sysClr val="windowText" lastClr="000000"/>
                </a:solidFill>
                <a:latin typeface="Constantia"/>
                <a:cs typeface="David" panose="020E0502060401010101" pitchFamily="34" charset="-79"/>
              </a:rPr>
              <a:t>צו הרחבה בדבר קיצור שבוע העבודה במשק</a:t>
            </a:r>
          </a:p>
        </p:txBody>
      </p:sp>
    </p:spTree>
    <p:extLst>
      <p:ext uri="{BB962C8B-B14F-4D97-AF65-F5344CB8AC3E}">
        <p14:creationId xmlns:p14="http://schemas.microsoft.com/office/powerpoint/2010/main" val="35572828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3053284" y="287164"/>
            <a:ext cx="8229600" cy="1143000"/>
          </a:xfrm>
          <a:prstGeom prst="rect">
            <a:avLst/>
          </a:prstGeom>
        </p:spPr>
        <p:txBody>
          <a:bodyPr vert="horz" lIns="0" rIns="0" bIns="0" anchor="b">
            <a:normAutofit fontScale="82500" lnSpcReduction="20000"/>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he-IL" sz="50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rPr>
              <a:t>מהו הגמול על השעות הנוספות?</a:t>
            </a:r>
            <a:br>
              <a:rPr kumimoji="0" lang="en-US" sz="5000" b="0" i="0" u="none" strike="noStrike" kern="1200" cap="none" spc="0" normalizeH="0" baseline="0" noProof="0" dirty="0">
                <a:ln>
                  <a:noFill/>
                </a:ln>
                <a:solidFill>
                  <a:schemeClr val="accent4"/>
                </a:solidFill>
                <a:effectLst/>
                <a:uLnTx/>
                <a:uFillTx/>
                <a:latin typeface="Calibri"/>
                <a:ea typeface="+mj-ea"/>
              </a:rPr>
            </a:br>
            <a:endParaRPr kumimoji="0" lang="he-IL" sz="5000" b="0"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sp>
        <p:nvSpPr>
          <p:cNvPr id="4" name="מציין מיקום תוכן 2"/>
          <p:cNvSpPr txBox="1">
            <a:spLocks/>
          </p:cNvSpPr>
          <p:nvPr/>
        </p:nvSpPr>
        <p:spPr>
          <a:xfrm>
            <a:off x="2032000" y="1309995"/>
            <a:ext cx="8229600" cy="4767808"/>
          </a:xfrm>
          <a:prstGeom prst="rect">
            <a:avLst/>
          </a:prstGeom>
        </p:spPr>
        <p:txBody>
          <a:bodyPr vert="horz">
            <a:normAutofit fontScale="92500" lnSpcReduction="10000"/>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בעד 2 השעות הנוספות הראשונות שבאותו יום  125% משכר העבודה הרגיל (שכר העבודה הרגיל הוא שכר היסוד והתוספות הקבועות הניתנות לעובד, אם ניתנות).</a:t>
            </a:r>
            <a:endParaRPr kumimoji="0" lang="en-US" sz="2600" b="0"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בעד כל שעה נוספת שאחרי השעתיים הראשונות שבאותו יום  150% מהשכר הרגיל.</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בעד כל שעת עבודה מעבר ל 42 שעות שבועיות יהיה זכאי לשעות נוספות. עבור השעתיים הראשונות 125% ולאחריהן 150%.</a:t>
            </a:r>
            <a:endParaRPr kumimoji="0" lang="en-US" sz="2600" b="0"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בעד כל שעה עד  8 שעות ביום המנוחה השבועית  150% מהשכר הרגיל. בעד 2 שעות נוספות ראשונות באותו יום 175% משכר העבודה הרגיל ובעד השעה השלישית ואילך 200% מהשכר הרגיל</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אם עבר את מכסת ה 42 השבועיות אזי ביום המנוחה השבועי זכאי העובד ל 175% מהשכר בשעתיים הראשונות והחל מהשעה השלישית 200%.</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en-US" sz="2600" b="0"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42757457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327848" y="-268560"/>
            <a:ext cx="8229600"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50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rPr>
              <a:t>נסיעות</a:t>
            </a:r>
            <a:endParaRPr kumimoji="0" lang="he-IL" sz="5000" b="0"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sp>
        <p:nvSpPr>
          <p:cNvPr id="4" name="מציין מיקום תוכן 2"/>
          <p:cNvSpPr txBox="1">
            <a:spLocks/>
          </p:cNvSpPr>
          <p:nvPr/>
        </p:nvSpPr>
        <p:spPr>
          <a:xfrm>
            <a:off x="1879600" y="1328068"/>
            <a:ext cx="8229600" cy="5764906"/>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סעיף זה מבטא את החזר הוצאות הנסיעה המשתלם לעובד מאת המעביד. נקבע כי כל עובד הזקוק לתחבורה ציבורית כדי להגיע למקום עבודתו (לפחות שתי תחנות נסיעה) זכאי להשתתפות מעבידו בהוצאות הנסיעות.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en-US" sz="2000" b="1" i="0" u="none" strike="noStrike" kern="1200" cap="none" spc="0" normalizeH="0" baseline="0" noProof="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בעד איזה ימים העובד זכאי להחזר בגין הוצאות הנסיעה?</a:t>
            </a:r>
            <a:endParaRPr kumimoji="0" lang="en-US" sz="2000" b="1" i="0" u="none" strike="noStrike" kern="1200" cap="none" spc="0" normalizeH="0" baseline="0" noProof="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עובד יהיה זכאי להחזר הוצאות נסיעה בהתאם למספר ימי העבודה שלו בפועל. קרי, עובד הנעדר מעבודתו בשל חופשה או מחלה, לא יהיה זכאי להחזר הוצאות נסיעה בגין ימים אלה.</a:t>
            </a:r>
            <a:endParaRPr kumimoji="0" lang="en-US" sz="2000" b="0" i="0" u="none" strike="noStrike" kern="1200" cap="none" spc="0" normalizeH="0" baseline="0" noProof="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מי לא זכאי להחזר הוצאות נסיעה?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עובד שמוסע לעבודה על חשבון המעביד או מטעמו.</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000" b="0" i="0" u="none" strike="noStrike" kern="1200" cap="none" spc="0" normalizeH="0" baseline="0" noProof="0">
              <a:ln>
                <a:noFill/>
              </a:ln>
              <a:solidFill>
                <a:srgbClr val="FF0000"/>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הסכום המכסימלי ליום עבודה 22.6₪.</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22461338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5446316" y="-132520"/>
            <a:ext cx="8229600"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he-IL" sz="50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rPr>
              <a:t>חופשה</a:t>
            </a:r>
          </a:p>
        </p:txBody>
      </p:sp>
      <p:sp>
        <p:nvSpPr>
          <p:cNvPr id="4" name="מציין מיקום תוכן 2"/>
          <p:cNvSpPr txBox="1">
            <a:spLocks/>
          </p:cNvSpPr>
          <p:nvPr/>
        </p:nvSpPr>
        <p:spPr>
          <a:xfrm>
            <a:off x="1331516" y="1010480"/>
            <a:ext cx="8229600" cy="6120680"/>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חופשת העובד מעוגנת בחוק הקובע כי כל עובד זכאי לחופשה. </a:t>
            </a: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2"/>
              <a:buChar char=""/>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graphicFrame>
        <p:nvGraphicFramePr>
          <p:cNvPr id="5" name="טבלה 4"/>
          <p:cNvGraphicFramePr>
            <a:graphicFrameLocks noGrp="1"/>
          </p:cNvGraphicFramePr>
          <p:nvPr>
            <p:extLst/>
          </p:nvPr>
        </p:nvGraphicFramePr>
        <p:xfrm>
          <a:off x="3063044" y="1461861"/>
          <a:ext cx="7260805" cy="5217918"/>
        </p:xfrm>
        <a:graphic>
          <a:graphicData uri="http://schemas.openxmlformats.org/drawingml/2006/table">
            <a:tbl>
              <a:tblPr rtl="1" firstRow="1" bandRow="1"/>
              <a:tblGrid>
                <a:gridCol w="1452161">
                  <a:extLst>
                    <a:ext uri="{9D8B030D-6E8A-4147-A177-3AD203B41FA5}">
                      <a16:colId xmlns:a16="http://schemas.microsoft.com/office/drawing/2014/main" val="20000"/>
                    </a:ext>
                  </a:extLst>
                </a:gridCol>
                <a:gridCol w="1452161">
                  <a:extLst>
                    <a:ext uri="{9D8B030D-6E8A-4147-A177-3AD203B41FA5}">
                      <a16:colId xmlns:a16="http://schemas.microsoft.com/office/drawing/2014/main" val="20001"/>
                    </a:ext>
                  </a:extLst>
                </a:gridCol>
                <a:gridCol w="1452161">
                  <a:extLst>
                    <a:ext uri="{9D8B030D-6E8A-4147-A177-3AD203B41FA5}">
                      <a16:colId xmlns:a16="http://schemas.microsoft.com/office/drawing/2014/main" val="20002"/>
                    </a:ext>
                  </a:extLst>
                </a:gridCol>
                <a:gridCol w="1452161">
                  <a:extLst>
                    <a:ext uri="{9D8B030D-6E8A-4147-A177-3AD203B41FA5}">
                      <a16:colId xmlns:a16="http://schemas.microsoft.com/office/drawing/2014/main" val="20003"/>
                    </a:ext>
                  </a:extLst>
                </a:gridCol>
                <a:gridCol w="1452161">
                  <a:extLst>
                    <a:ext uri="{9D8B030D-6E8A-4147-A177-3AD203B41FA5}">
                      <a16:colId xmlns:a16="http://schemas.microsoft.com/office/drawing/2014/main" val="20004"/>
                    </a:ext>
                  </a:extLst>
                </a:gridCol>
              </a:tblGrid>
              <a:tr h="720080">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r>
                        <a:rPr lang="he-IL" sz="1400" dirty="0"/>
                        <a:t>ותק בשנים</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r>
                        <a:rPr lang="he-IL" sz="1400" dirty="0"/>
                        <a:t>נטו לפי 5 ימי עבודה</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r>
                        <a:rPr lang="he-IL" sz="1400" dirty="0"/>
                        <a:t>נטו לפי</a:t>
                      </a:r>
                      <a:r>
                        <a:rPr lang="he-IL" sz="1400" baseline="0" dirty="0"/>
                        <a:t> 6 ימי עבודה</a:t>
                      </a:r>
                      <a:endParaRPr lang="he-IL" sz="1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r>
                        <a:rPr lang="he-IL" sz="1400" dirty="0"/>
                        <a:t>החל מ  01.07.16</a:t>
                      </a:r>
                      <a:r>
                        <a:rPr lang="he-IL" sz="1400" baseline="0" dirty="0"/>
                        <a:t> נטו לפי 5 ימי עבודה</a:t>
                      </a:r>
                      <a:endParaRPr lang="he-IL" sz="1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r>
                        <a:rPr lang="he-IL" sz="1400" dirty="0"/>
                        <a:t>החל מ 01.07.16 נטו לפי 6 ימי עבודה</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0"/>
                  </a:ext>
                </a:extLst>
              </a:tr>
              <a:tr h="320457">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1-4</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10</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12</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12</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14</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1"/>
                  </a:ext>
                </a:extLst>
              </a:tr>
              <a:tr h="320457">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5</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12</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14</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14</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16</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2"/>
                  </a:ext>
                </a:extLst>
              </a:tr>
              <a:tr h="320457">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6</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14</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16</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16</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18</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3"/>
                  </a:ext>
                </a:extLst>
              </a:tr>
              <a:tr h="320457">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7</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15</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18</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18</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21</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4"/>
                  </a:ext>
                </a:extLst>
              </a:tr>
              <a:tr h="320457">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8</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16</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19</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19</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22</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5"/>
                  </a:ext>
                </a:extLst>
              </a:tr>
              <a:tr h="320457">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9</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17</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20</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20</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23</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6"/>
                  </a:ext>
                </a:extLst>
              </a:tr>
              <a:tr h="320457">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10</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18</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21</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21</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24</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7"/>
                  </a:ext>
                </a:extLst>
              </a:tr>
              <a:tr h="320457">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11</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19</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22</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22</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25</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8"/>
                  </a:ext>
                </a:extLst>
              </a:tr>
              <a:tr h="320457">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12</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20</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23</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23</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26</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9"/>
                  </a:ext>
                </a:extLst>
              </a:tr>
              <a:tr h="320457">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13</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20</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24</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24</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27</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10"/>
                  </a:ext>
                </a:extLst>
              </a:tr>
              <a:tr h="320457">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14</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20</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24</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25</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28</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11"/>
                  </a:ext>
                </a:extLst>
              </a:tr>
              <a:tr h="320457">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15</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20</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24</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26</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28</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12"/>
                  </a:ext>
                </a:extLst>
              </a:tr>
              <a:tr h="320457">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16</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20</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24</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27</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28</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13"/>
                  </a:ext>
                </a:extLst>
              </a:tr>
              <a:tr h="320457">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17</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20</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24</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28</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r>
                        <a:rPr lang="he-IL" sz="1200" dirty="0"/>
                        <a:t>28</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744038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7" name="כותרת 1"/>
          <p:cNvSpPr txBox="1">
            <a:spLocks/>
          </p:cNvSpPr>
          <p:nvPr/>
        </p:nvSpPr>
        <p:spPr>
          <a:xfrm>
            <a:off x="2222500" y="0"/>
            <a:ext cx="8229600"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algn="ctr">
              <a:defRPr/>
            </a:pPr>
            <a:r>
              <a:rPr lang="he-IL" b="1" dirty="0">
                <a:solidFill>
                  <a:srgbClr val="000000"/>
                </a:solidFill>
                <a:latin typeface="Calibri"/>
                <a:cs typeface="David" panose="020E0502060401010101" pitchFamily="34" charset="-79"/>
              </a:rPr>
              <a:t>תכולת תלוש השכר</a:t>
            </a:r>
          </a:p>
        </p:txBody>
      </p:sp>
      <p:sp>
        <p:nvSpPr>
          <p:cNvPr id="10" name="מציין מיקום תוכן 2"/>
          <p:cNvSpPr txBox="1">
            <a:spLocks/>
          </p:cNvSpPr>
          <p:nvPr/>
        </p:nvSpPr>
        <p:spPr>
          <a:xfrm>
            <a:off x="2222500" y="1920572"/>
            <a:ext cx="8229600" cy="4389120"/>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just">
              <a:buClr>
                <a:srgbClr val="0BD0D9"/>
              </a:buClr>
              <a:buFont typeface="Wingdings 2"/>
              <a:buNone/>
              <a:defRPr/>
            </a:pPr>
            <a:r>
              <a:rPr lang="he-IL" b="1" dirty="0">
                <a:solidFill>
                  <a:sysClr val="windowText" lastClr="000000"/>
                </a:solidFill>
                <a:latin typeface="Constantia"/>
                <a:cs typeface="David" panose="020E0502060401010101" pitchFamily="34" charset="-79"/>
              </a:rPr>
              <a:t>פרטי העובד ופרטי המעביד (תיק ניכויים </a:t>
            </a:r>
            <a:r>
              <a:rPr lang="he-IL" b="1" dirty="0" err="1">
                <a:solidFill>
                  <a:sysClr val="windowText" lastClr="000000"/>
                </a:solidFill>
                <a:latin typeface="Constantia"/>
                <a:cs typeface="David" panose="020E0502060401010101" pitchFamily="34" charset="-79"/>
              </a:rPr>
              <a:t>וח.פ</a:t>
            </a:r>
            <a:r>
              <a:rPr lang="he-IL" b="1" dirty="0">
                <a:solidFill>
                  <a:sysClr val="windowText" lastClr="000000"/>
                </a:solidFill>
                <a:latin typeface="Constantia"/>
                <a:cs typeface="David" panose="020E0502060401010101" pitchFamily="34" charset="-79"/>
              </a:rPr>
              <a:t>./ עוסק מורשה)</a:t>
            </a:r>
          </a:p>
          <a:p>
            <a:pPr marL="0" indent="0" algn="just">
              <a:buClr>
                <a:srgbClr val="0BD0D9"/>
              </a:buClr>
              <a:buFont typeface="Wingdings 2"/>
              <a:buNone/>
              <a:defRPr/>
            </a:pPr>
            <a:r>
              <a:rPr lang="he-IL" b="1" dirty="0">
                <a:solidFill>
                  <a:sysClr val="windowText" lastClr="000000"/>
                </a:solidFill>
                <a:latin typeface="Constantia"/>
                <a:cs typeface="David" panose="020E0502060401010101" pitchFamily="34" charset="-79"/>
              </a:rPr>
              <a:t>פירוט מרכיב השעות הרגילות, השעות הנוספות ונסיעות</a:t>
            </a:r>
          </a:p>
          <a:p>
            <a:pPr marL="0" indent="0" algn="just">
              <a:buClr>
                <a:srgbClr val="0BD0D9"/>
              </a:buClr>
              <a:buFont typeface="Wingdings 2"/>
              <a:buNone/>
              <a:defRPr/>
            </a:pPr>
            <a:r>
              <a:rPr lang="he-IL" b="1" dirty="0">
                <a:solidFill>
                  <a:sysClr val="windowText" lastClr="000000"/>
                </a:solidFill>
                <a:latin typeface="Constantia"/>
                <a:cs typeface="David" panose="020E0502060401010101" pitchFamily="34" charset="-79"/>
              </a:rPr>
              <a:t>פירוט ימי העבודה שצריך לעבוד ועבודה בפועל (מספר ימים ושעות)</a:t>
            </a:r>
          </a:p>
          <a:p>
            <a:pPr marL="0" indent="0" algn="just">
              <a:buClr>
                <a:srgbClr val="0BD0D9"/>
              </a:buClr>
              <a:buFont typeface="Wingdings 2"/>
              <a:buNone/>
              <a:defRPr/>
            </a:pPr>
            <a:r>
              <a:rPr lang="he-IL" b="1" dirty="0">
                <a:solidFill>
                  <a:sysClr val="windowText" lastClr="000000"/>
                </a:solidFill>
                <a:latin typeface="Constantia"/>
                <a:cs typeface="David" panose="020E0502060401010101" pitchFamily="34" charset="-79"/>
              </a:rPr>
              <a:t>פירוט הפקדות לפנסיה – עובד מעביד ופרטי חברת הביטוח. </a:t>
            </a:r>
          </a:p>
          <a:p>
            <a:pPr marL="0" indent="0" algn="just">
              <a:buClr>
                <a:srgbClr val="0BD0D9"/>
              </a:buClr>
              <a:buFont typeface="Wingdings 2"/>
              <a:buNone/>
              <a:defRPr/>
            </a:pPr>
            <a:r>
              <a:rPr lang="he-IL" b="1" dirty="0">
                <a:solidFill>
                  <a:sysClr val="windowText" lastClr="000000"/>
                </a:solidFill>
                <a:latin typeface="Constantia"/>
                <a:cs typeface="David" panose="020E0502060401010101" pitchFamily="34" charset="-79"/>
              </a:rPr>
              <a:t>פירוט חופשה / הבראה/ דמי מחלה – ניצול בפועל ויתרה צבורה.</a:t>
            </a:r>
            <a:endParaRPr lang="he-IL" b="1" dirty="0">
              <a:solidFill>
                <a:srgbClr val="FF0000"/>
              </a:solidFill>
              <a:latin typeface="Constantia"/>
              <a:cs typeface="David" panose="020E0502060401010101" pitchFamily="34" charset="-79"/>
            </a:endParaRPr>
          </a:p>
        </p:txBody>
      </p:sp>
    </p:spTree>
    <p:extLst>
      <p:ext uri="{BB962C8B-B14F-4D97-AF65-F5344CB8AC3E}">
        <p14:creationId xmlns:p14="http://schemas.microsoft.com/office/powerpoint/2010/main" val="30660161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מציין מיקום תוכן 2"/>
          <p:cNvSpPr txBox="1">
            <a:spLocks/>
          </p:cNvSpPr>
          <p:nvPr/>
        </p:nvSpPr>
        <p:spPr>
          <a:xfrm>
            <a:off x="2034209" y="1039484"/>
            <a:ext cx="8229600" cy="6192688"/>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שימו לב לנתון הבא:</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לימי החופשה זכאי גם עובד אשר עבד לפחות 200 ימים בשנת העבודה ואשר קיים קשר משפטי עם מעבידו במשך כל שנת העבודה זכאי למספר ימי העבודה שעבד חלקי 200 בהתאם לדוגמה שלהלן</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en-US" sz="26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ct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sng"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מספר ימי עבודה בפועל </a:t>
            </a: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 מס' ימי הזכאות לפי הטבלה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200	</a:t>
            </a:r>
          </a:p>
        </p:txBody>
      </p:sp>
    </p:spTree>
    <p:extLst>
      <p:ext uri="{BB962C8B-B14F-4D97-AF65-F5344CB8AC3E}">
        <p14:creationId xmlns:p14="http://schemas.microsoft.com/office/powerpoint/2010/main" val="8073095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מציין מיקום תוכן 2"/>
          <p:cNvSpPr txBox="1">
            <a:spLocks/>
          </p:cNvSpPr>
          <p:nvPr/>
        </p:nvSpPr>
        <p:spPr>
          <a:xfrm>
            <a:off x="1606651" y="1150020"/>
            <a:ext cx="9080298" cy="6840760"/>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4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מהו שכר עבודה לעניין חישוב חופשה?</a:t>
            </a:r>
            <a:r>
              <a:rPr kumimoji="0" lang="he-IL" sz="24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	       </a:t>
            </a:r>
            <a:endParaRPr kumimoji="0" lang="en-US" sz="2400" b="0" i="0" u="none" strike="noStrike" kern="1200" cap="none" spc="0" normalizeH="0" baseline="0" noProof="0">
              <a:ln>
                <a:noFill/>
              </a:ln>
              <a:solidFill>
                <a:sysClr val="windowText" lastClr="000000"/>
              </a:solidFill>
              <a:effectLst/>
              <a:uLnTx/>
              <a:uFillTx/>
              <a:latin typeface="Constantia"/>
              <a:ea typeface="+mn-ea"/>
              <a:cs typeface="+mn-cs"/>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כל תמורה,</a:t>
            </a:r>
            <a:r>
              <a:rPr kumimoji="0" lang="he-IL" sz="2000" b="1" i="0" u="sng"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 בכסף או בשווה כסף, </a:t>
            </a:r>
            <a:r>
              <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המשתלמת לעובד ע"י המעביד בעד שעות העבודה הרגילות.</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en-US" sz="2000" b="0" i="0" u="none" strike="noStrike" kern="1200" cap="none" spc="0" normalizeH="0" baseline="0" noProof="0">
              <a:ln>
                <a:noFill/>
              </a:ln>
              <a:solidFill>
                <a:sysClr val="windowText" lastClr="000000"/>
              </a:solidFill>
              <a:effectLst/>
              <a:uLnTx/>
              <a:uFillTx/>
              <a:latin typeface="Constantia"/>
              <a:ea typeface="+mn-ea"/>
              <a:cs typeface="+mn-cs"/>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4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באיזה מקרה יאבד העובד את הזכות לדמי חופשה? </a:t>
            </a:r>
            <a:endParaRPr kumimoji="0" lang="en-US" sz="2400" b="1" i="0" u="none" strike="noStrike" kern="1200" cap="none" spc="0" normalizeH="0" baseline="0" noProof="0">
              <a:ln>
                <a:noFill/>
              </a:ln>
              <a:solidFill>
                <a:sysClr val="windowText" lastClr="000000"/>
              </a:solidFill>
              <a:effectLst/>
              <a:uLnTx/>
              <a:uFillTx/>
              <a:latin typeface="Constantia"/>
              <a:ea typeface="+mn-ea"/>
              <a:cs typeface="+mn-cs"/>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במקרה בו יעבוד בשכר בימי חופשתו יאבד את זכותו לדמי חופשה.</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4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האם החופשה ניתנת לצבירה?</a:t>
            </a:r>
            <a:endParaRPr kumimoji="0" lang="en-US" sz="2400" b="1" i="0" u="none" strike="noStrike" kern="1200" cap="none" spc="0" normalizeH="0" baseline="0" noProof="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החופשה אינה ניתנת לצבירה, אך רשאי העובד, בהסכמת המעביד, לצבור את ימי החופשה לשתי שנות העבודה הבאות, אך בתנאי שהעובד ייקח לפחות 7 ימי חופשה בשנה.</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en-US" sz="2000" b="0" i="0" u="none" strike="noStrike" kern="1200" cap="none" spc="0" normalizeH="0" baseline="0" noProof="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4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באיזה מקרים משלמים פדיון חופשה לעובד?</a:t>
            </a:r>
            <a:endParaRPr kumimoji="0" lang="en-US" sz="2400" b="1" i="0" u="none" strike="noStrike" kern="1200" cap="none" spc="0" normalizeH="0" baseline="0" noProof="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כאשר העובד הפסיק עבודתו בטרם ניתנה לו החופשה המגיעה לו עד ליום הפסקת העבודה. סך התשלום יהיה שווה לסכום שהיה משתלם לעובד אילו יצא לחופשה ביום בו חדל לעבוד.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סכום זה לא חייב בביטוח לאומי</a:t>
            </a:r>
            <a:endParaRPr kumimoji="0" lang="en-US" sz="2000" b="0" i="0" u="none" strike="noStrike" kern="1200" cap="none" spc="0" normalizeH="0" baseline="0" noProof="0">
              <a:ln>
                <a:noFill/>
              </a:ln>
              <a:solidFill>
                <a:sysClr val="windowText" lastClr="000000"/>
              </a:solidFill>
              <a:effectLst/>
              <a:uLnTx/>
              <a:uFillTx/>
              <a:latin typeface="Constantia"/>
              <a:ea typeface="+mn-ea"/>
              <a:cs typeface="+mn-cs"/>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2"/>
              <a:buChar char=""/>
              <a:tabLst/>
              <a:defRPr/>
            </a:pPr>
            <a:endPar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en-US" sz="2000" b="0" i="0" u="none" strike="noStrike" kern="1200" cap="none" spc="0" normalizeH="0" baseline="0" noProof="0">
              <a:ln>
                <a:noFill/>
              </a:ln>
              <a:solidFill>
                <a:sysClr val="windowText" lastClr="000000"/>
              </a:solidFill>
              <a:effectLst/>
              <a:uLnTx/>
              <a:uFillTx/>
              <a:latin typeface="Constantia"/>
              <a:ea typeface="+mn-ea"/>
              <a:cs typeface="+mn-cs"/>
            </a:endParaRPr>
          </a:p>
          <a:p>
            <a:pPr marL="274320" marR="0" lvl="0" indent="-274320" algn="r" defTabSz="914400" rtl="1" eaLnBrk="1" fontAlgn="auto" latinLnBrk="0" hangingPunct="1">
              <a:lnSpc>
                <a:spcPct val="100000"/>
              </a:lnSpc>
              <a:spcBef>
                <a:spcPct val="20000"/>
              </a:spcBef>
              <a:spcAft>
                <a:spcPts val="0"/>
              </a:spcAft>
              <a:buClr>
                <a:srgbClr val="0BD0D9"/>
              </a:buClr>
              <a:buSzPct val="95000"/>
              <a:buFont typeface="Wingdings 2"/>
              <a:buChar char=""/>
              <a:tabLst/>
              <a:defRPr/>
            </a:pPr>
            <a:endPar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2251977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659584" y="-179660"/>
            <a:ext cx="8229600"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5000" b="1" i="0" u="none" strike="noStrike" kern="1200" cap="none" spc="0" normalizeH="0" baseline="0" noProof="0">
                <a:ln>
                  <a:noFill/>
                </a:ln>
                <a:solidFill>
                  <a:schemeClr val="accent4"/>
                </a:solidFill>
                <a:effectLst/>
                <a:uLnTx/>
                <a:uFillTx/>
                <a:latin typeface="Calibri"/>
                <a:ea typeface="+mj-ea"/>
                <a:cs typeface="David" panose="020E0502060401010101" pitchFamily="34" charset="-79"/>
              </a:rPr>
              <a:t>מחלה</a:t>
            </a:r>
            <a:endParaRPr kumimoji="0" lang="he-IL" sz="50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sp>
        <p:nvSpPr>
          <p:cNvPr id="4" name="מציין מיקום תוכן 2"/>
          <p:cNvSpPr txBox="1">
            <a:spLocks/>
          </p:cNvSpPr>
          <p:nvPr/>
        </p:nvSpPr>
        <p:spPr>
          <a:xfrm>
            <a:off x="1428851" y="1313384"/>
            <a:ext cx="9080298" cy="5544616"/>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None/>
              <a:tabLst/>
              <a:defRPr/>
            </a:pPr>
            <a:r>
              <a:rPr kumimoji="0" lang="he-IL" sz="20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חוק דמי מחלה קובע בין היתר את הקריטריונים לזכאות בדמי מחלה ואת גובה דמי המחלה.</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en-US" sz="2000" b="1"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None/>
              <a:tabLst/>
              <a:defRPr/>
            </a:pPr>
            <a:r>
              <a:rPr kumimoji="0" lang="he-IL" sz="24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מי זכאי לדמי מחלה?</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rPr>
              <a:t> </a:t>
            </a: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עובד (בין בשכר ובין במשכורת) שנעדר מעבודתו עקב מחלה.</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None/>
              <a:tabLst/>
              <a:defRPr/>
            </a:pPr>
            <a:r>
              <a:rPr kumimoji="0" lang="he-IL" sz="24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מהו גובה דמי המחלה?</a:t>
            </a:r>
            <a:endParaRPr kumimoji="0" lang="en-US" sz="2400" b="1"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בהתאם לגובה שכר העבודה בימים כתיקונם.</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None/>
              <a:tabLst/>
              <a:defRPr/>
            </a:pPr>
            <a:r>
              <a:rPr kumimoji="0" lang="he-IL" sz="24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כמה זה עולה למעביד?</a:t>
            </a:r>
            <a:endParaRPr kumimoji="0" lang="en-US" sz="2400" b="1"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תשלום בעד דמי המחלה משתלם לעובד החל מהיום השני למחלתו. </a:t>
            </a: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בעד הימים השני והשלישי העובד זכאי למחצית דמי מחלה.</a:t>
            </a: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בעד היום הרביעי ועד ל 90 ימים או עד לסך כל ימי הצבירה 100%.</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צבירת החופש יום וחצי בגין כל חודש עבודה</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13321460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מציין מיקום תוכן 2"/>
          <p:cNvSpPr txBox="1">
            <a:spLocks/>
          </p:cNvSpPr>
          <p:nvPr/>
        </p:nvSpPr>
        <p:spPr>
          <a:xfrm>
            <a:off x="1771204" y="1344960"/>
            <a:ext cx="8928992" cy="6480720"/>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None/>
              <a:tabLst/>
              <a:defRPr/>
            </a:pPr>
            <a:r>
              <a:rPr kumimoji="0" lang="he-IL" sz="26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האם ניתן לפטר עובד בתקופת הזכאות לדמי מחלה?</a:t>
            </a:r>
            <a:endParaRPr kumimoji="0" lang="en-US" sz="2600" b="1"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לא ניתן לפטר עובד בתקופת הזכאות לדמי מחלה עד 90 יום אלא אם כן:</a:t>
            </a:r>
            <a:endParaRPr kumimoji="0" lang="en-US" sz="2600" b="0"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המעביד נתן לעובד הודעה מוקדמת לפיטורים לפי חוק וזאת בטרם נעדר העובד עקב מחלתו.</a:t>
            </a:r>
            <a:endParaRPr kumimoji="0" lang="en-US" sz="2600" b="0"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מקום עבודתו של העובד פסק מלפעול או שהמעביד הוכרז כפושט רגל.</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en-US" sz="26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None/>
              <a:tabLst/>
              <a:defRPr/>
            </a:pPr>
            <a:r>
              <a:rPr kumimoji="0" lang="he-IL" sz="26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באילו מקרים עובד לא יהיה זכאי לדמי מחלה?</a:t>
            </a:r>
            <a:endParaRPr kumimoji="0" lang="en-US" sz="2600" b="1"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עובד לא יהיה זכאי לדמי מחלה באם בתקופת מחלתו עבד בשכר או בתמורה אחרת עקב אותה מחלה.</a:t>
            </a:r>
            <a:endParaRPr kumimoji="0" lang="en-US" sz="2600" b="0"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25511853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2"/>
          <p:cNvSpPr txBox="1">
            <a:spLocks noGrp="1"/>
          </p:cNvSpPr>
          <p:nvPr>
            <p:ph idx="1"/>
          </p:nvPr>
        </p:nvSpPr>
        <p:spPr>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None/>
              <a:tabLst/>
              <a:defRPr/>
            </a:pPr>
            <a:r>
              <a:rPr kumimoji="0" lang="he-IL" sz="20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מהי הודעה מוקדמת לפיטורים?</a:t>
            </a: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מעביד החפץ בפיטורי עובדו ייתן לו הודעה מוקדמת בכתב בציון תאריך הוצאת ההודעה וציון יום כניסת הפיטורים לתוקף.</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None/>
              <a:tabLst/>
              <a:defRPr/>
            </a:pPr>
            <a:r>
              <a:rPr kumimoji="0" lang="he-IL" sz="20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מהו מועד מסירת ההודעה המוקדמת לעובד במשכורת?</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העובד עבד עד 6 חודשים </a:t>
            </a:r>
            <a:r>
              <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sym typeface="Wingdings"/>
              </a:rPr>
              <a:t></a:t>
            </a: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יום עבור כל חודש עבודה.</a:t>
            </a: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עובד עבד 7 עד 12 חודשים </a:t>
            </a:r>
            <a:r>
              <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sym typeface="Wingdings"/>
              </a:rPr>
              <a:t></a:t>
            </a: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6 ימים בגין 6 החודשים הראשונים. יומיים וחצי נוספים בגין כל חודש עבודה נוסף.</a:t>
            </a: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העובד עבד למעלה מ 12 חודשים </a:t>
            </a:r>
            <a:r>
              <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sym typeface="Wingdings"/>
              </a:rPr>
              <a:t></a:t>
            </a:r>
            <a:r>
              <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חודש ימים.</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en-US" sz="2000" b="0" i="0" u="none" strike="noStrike" kern="1200" cap="none" spc="0" normalizeH="0" baseline="0" noProof="0" dirty="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
        <p:nvSpPr>
          <p:cNvPr id="5" name="כותרת 1"/>
          <p:cNvSpPr txBox="1">
            <a:spLocks noGrp="1"/>
          </p:cNvSpPr>
          <p:nvPr>
            <p:ph type="title"/>
          </p:nvPr>
        </p:nvSpPr>
        <p:spPr>
          <a:xfrm>
            <a:off x="3175000" y="0"/>
            <a:ext cx="10972800"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he-IL" sz="50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rPr>
              <a:t>הודעה מוקדמת לפיטורים</a:t>
            </a:r>
          </a:p>
        </p:txBody>
      </p:sp>
    </p:spTree>
    <p:extLst>
      <p:ext uri="{BB962C8B-B14F-4D97-AF65-F5344CB8AC3E}">
        <p14:creationId xmlns:p14="http://schemas.microsoft.com/office/powerpoint/2010/main" val="9646428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8" name="כותרת 1"/>
          <p:cNvSpPr>
            <a:spLocks noGrp="1"/>
          </p:cNvSpPr>
          <p:nvPr>
            <p:ph type="title"/>
          </p:nvPr>
        </p:nvSpPr>
        <p:spPr>
          <a:xfrm>
            <a:off x="1612900" y="0"/>
            <a:ext cx="8229600" cy="1143000"/>
          </a:xfrm>
        </p:spPr>
        <p:txBody>
          <a:bodyPr/>
          <a:lstStyle/>
          <a:p>
            <a:pPr algn="ctr"/>
            <a:r>
              <a:rPr lang="he-IL" b="1" dirty="0">
                <a:latin typeface="David" panose="020E0502060401010101" pitchFamily="34" charset="-79"/>
                <a:cs typeface="David" panose="020E0502060401010101" pitchFamily="34" charset="-79"/>
              </a:rPr>
              <a:t>החוק לצמצום השימוש במזומן</a:t>
            </a:r>
          </a:p>
        </p:txBody>
      </p:sp>
      <p:sp>
        <p:nvSpPr>
          <p:cNvPr id="10" name="מציין מיקום תוכן 2"/>
          <p:cNvSpPr txBox="1">
            <a:spLocks/>
          </p:cNvSpPr>
          <p:nvPr/>
        </p:nvSpPr>
        <p:spPr>
          <a:xfrm>
            <a:off x="2044700" y="1478280"/>
            <a:ext cx="8229600" cy="4389120"/>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מטרת החוק</a:t>
            </a: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הגדרות</a:t>
            </a: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הוראות החוק לגבי עוסק</a:t>
            </a: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הוראות החוק לגבי אדם שאינו עוסק</a:t>
            </a: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הוראות החוק לגבי תייר</a:t>
            </a: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תרשימים</a:t>
            </a:r>
          </a:p>
        </p:txBody>
      </p:sp>
    </p:spTree>
    <p:extLst>
      <p:ext uri="{BB962C8B-B14F-4D97-AF65-F5344CB8AC3E}">
        <p14:creationId xmlns:p14="http://schemas.microsoft.com/office/powerpoint/2010/main" val="14879788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7" name="כותרת 1"/>
          <p:cNvSpPr txBox="1">
            <a:spLocks/>
          </p:cNvSpPr>
          <p:nvPr/>
        </p:nvSpPr>
        <p:spPr>
          <a:xfrm>
            <a:off x="2222500" y="-292398"/>
            <a:ext cx="8229600"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50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rPr>
              <a:t>רקע ומטרת החוק</a:t>
            </a:r>
          </a:p>
        </p:txBody>
      </p:sp>
      <p:sp>
        <p:nvSpPr>
          <p:cNvPr id="10" name="מציין מיקום תוכן 2"/>
          <p:cNvSpPr txBox="1">
            <a:spLocks/>
          </p:cNvSpPr>
          <p:nvPr/>
        </p:nvSpPr>
        <p:spPr>
          <a:xfrm>
            <a:off x="1882066" y="1367161"/>
            <a:ext cx="9019713" cy="4935985"/>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החוק לצמצום השימוש במזומן, </a:t>
            </a:r>
            <a:r>
              <a:rPr kumimoji="0" lang="he-IL" sz="2600" b="0" i="0" u="none" strike="noStrike" kern="1200" cap="none" spc="0" normalizeH="0" baseline="0" noProof="0" dirty="0" err="1">
                <a:ln>
                  <a:noFill/>
                </a:ln>
                <a:solidFill>
                  <a:srgbClr val="000000"/>
                </a:solidFill>
                <a:effectLst/>
                <a:uLnTx/>
                <a:uFillTx/>
                <a:latin typeface="Constantia"/>
                <a:ea typeface="+mn-ea"/>
                <a:cs typeface="David" panose="020E0502060401010101" pitchFamily="34" charset="-79"/>
              </a:rPr>
              <a:t>התשע"ח</a:t>
            </a:r>
            <a:r>
              <a:rPr kumimoji="0" lang="he-IL" sz="26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  - 2018 (להלן: "החוק") נחקק במרץ 2018 ומטרתו לצמצם את ההון השחור ולסייע במאבק בפעילות הפלילית, לרבות פשיעה חמורה, העלמת מס, הלבנת הון ומימון טרור.</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החוק כולל, בין היתר, הגבלות על השימוש במזומן ובשיקים וכן חובת תיעוד אמצעי תשלום ותקבול. ההגבלות חלות באופן גורף על כל אדם, תוך הבחנות נקודתיות על: עוסק, אדם שאינו עוסק, תייר, רו"ח ועו"ד בעת מתן שירות עסקי ללקוח.</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נקבע כי יוטל עיצום כספי או קנס מנהלי על מפרי חוק וכן עונשי מאסר בשל מעשי מרמה.</a:t>
            </a:r>
          </a:p>
        </p:txBody>
      </p:sp>
    </p:spTree>
    <p:extLst>
      <p:ext uri="{BB962C8B-B14F-4D97-AF65-F5344CB8AC3E}">
        <p14:creationId xmlns:p14="http://schemas.microsoft.com/office/powerpoint/2010/main" val="26286351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7" name="כותרת 1"/>
          <p:cNvSpPr txBox="1">
            <a:spLocks/>
          </p:cNvSpPr>
          <p:nvPr/>
        </p:nvSpPr>
        <p:spPr>
          <a:xfrm>
            <a:off x="2222500" y="-292398"/>
            <a:ext cx="8229600"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50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rPr>
              <a:t>הגדרות מרכזיות בחוק</a:t>
            </a:r>
          </a:p>
        </p:txBody>
      </p:sp>
      <p:sp>
        <p:nvSpPr>
          <p:cNvPr id="10" name="מציין מיקום תוכן 2"/>
          <p:cNvSpPr txBox="1">
            <a:spLocks/>
          </p:cNvSpPr>
          <p:nvPr/>
        </p:nvSpPr>
        <p:spPr>
          <a:xfrm>
            <a:off x="6489577" y="1408149"/>
            <a:ext cx="4403325" cy="5054795"/>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18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"עסקה" – מכירה או קניה של נכס או מתן שירות או קבלת שירות.</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18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18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"מחיר העסקה" – התמורה שסוכמה לרבות מע"מ, מס קניה והוצאות נלוות.</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18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18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במכירת מספר נכסים, לא יראו את המחיר המצטבר של כל הנכסים כמחיר של עסקה אחת, אלא אם הוסכם בין הצדדים על מכירתם בעת ובעונה אחת. </a:t>
            </a:r>
            <a:r>
              <a:rPr kumimoji="0" lang="he-IL" sz="1800" b="0" i="0" u="sng"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פיצול מלאכותי של עסקה למספר עסקאות במטרה להתחמק ממגבלות הוראות החוק – מדובר במעשה מרמה אשר על ביצועו מוטל עונש מאסר.</a:t>
            </a: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18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בעסקה מתמשכת לקבלת שירות ו/או תשלום שכירות יראו כל תשלום שיש לשלם באופן תקופתי כמחיר העסקה.</a:t>
            </a: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1800" b="0" i="0" u="sng"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18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p:txBody>
      </p:sp>
      <p:sp>
        <p:nvSpPr>
          <p:cNvPr id="5" name="מציין מיקום תוכן 2">
            <a:extLst>
              <a:ext uri="{FF2B5EF4-FFF2-40B4-BE49-F238E27FC236}">
                <a16:creationId xmlns:a16="http://schemas.microsoft.com/office/drawing/2014/main" id="{63EA58F9-0C34-4A28-BE46-7817059A0F23}"/>
              </a:ext>
            </a:extLst>
          </p:cNvPr>
          <p:cNvSpPr txBox="1">
            <a:spLocks/>
          </p:cNvSpPr>
          <p:nvPr/>
        </p:nvSpPr>
        <p:spPr>
          <a:xfrm>
            <a:off x="1848035" y="1482571"/>
            <a:ext cx="4110362" cy="4705165"/>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"תשלום במזומן" – סכום המשולם או הניתן במזומן, למעט סכום הנמוך מבין אלה:</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0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Arial" panose="020B0604020202020204" pitchFamily="34" charset="0"/>
              <a:buChar char="•"/>
              <a:tabLst/>
              <a:defRPr/>
            </a:pPr>
            <a:r>
              <a:rPr kumimoji="0" lang="he-IL" sz="20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סכום בשיעור של 10% ממחיר העסקה, מסכום התרומה או מסכום ההלוואה.</a:t>
            </a: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Arial" panose="020B0604020202020204" pitchFamily="34" charset="0"/>
              <a:buChar char="•"/>
              <a:tabLst/>
              <a:defRPr/>
            </a:pPr>
            <a:endParaRPr kumimoji="0" lang="he-IL" sz="20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0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Arial" panose="020B0604020202020204" pitchFamily="34" charset="0"/>
              <a:buChar char="•"/>
              <a:tabLst/>
              <a:defRPr/>
            </a:pPr>
            <a:r>
              <a:rPr kumimoji="0" lang="he-IL" sz="20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סכום של 11,000 ₪ (עוסק) או 50,000 ₪ (אינו עוסק) לפי העניין.</a:t>
            </a:r>
          </a:p>
        </p:txBody>
      </p:sp>
    </p:spTree>
    <p:extLst>
      <p:ext uri="{BB962C8B-B14F-4D97-AF65-F5344CB8AC3E}">
        <p14:creationId xmlns:p14="http://schemas.microsoft.com/office/powerpoint/2010/main" val="9366015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7" name="כותרת 1"/>
          <p:cNvSpPr txBox="1">
            <a:spLocks/>
          </p:cNvSpPr>
          <p:nvPr/>
        </p:nvSpPr>
        <p:spPr>
          <a:xfrm>
            <a:off x="1981200" y="224161"/>
            <a:ext cx="8229600" cy="1143000"/>
          </a:xfrm>
          <a:prstGeom prst="rect">
            <a:avLst/>
          </a:prstGeom>
        </p:spPr>
        <p:txBody>
          <a:bodyPr vert="horz" lIns="0" rIns="0" bIns="0" anchor="b">
            <a:normAutofit fontScale="85000" lnSpcReduction="10000"/>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36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rPr>
              <a:t>הוראות החוק לגבי עוסק - הגבלות על השימוש במזומן</a:t>
            </a:r>
          </a:p>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50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p:txBody>
      </p:sp>
      <p:sp>
        <p:nvSpPr>
          <p:cNvPr id="10" name="מציין מיקום תוכן 2"/>
          <p:cNvSpPr txBox="1">
            <a:spLocks/>
          </p:cNvSpPr>
          <p:nvPr/>
        </p:nvSpPr>
        <p:spPr>
          <a:xfrm>
            <a:off x="1855433" y="1447060"/>
            <a:ext cx="9019713" cy="4935985"/>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ייתן ולא יקבל תשלום במזומן, במסגרת עסקו, בעסקה מעל 11,000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יקבל תשלום במזומן מתייר, במסגרת עסקו, בעסקה מעל 55,000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ייתן ולא יקבל תשלום במזומן כשכר עבודה, כתרומה, או כהלוואה בסכום העולה על 11,000 ₪, למעט הלוואה הניתנת ע"י גוף פיננסי מפוקח.</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ייתן ולא יקבל תשלום במזומן כמתנה בסכום העולה על 50,000 ₪.</a:t>
            </a:r>
          </a:p>
        </p:txBody>
      </p:sp>
    </p:spTree>
    <p:extLst>
      <p:ext uri="{BB962C8B-B14F-4D97-AF65-F5344CB8AC3E}">
        <p14:creationId xmlns:p14="http://schemas.microsoft.com/office/powerpoint/2010/main" val="27994911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7" name="כותרת 1"/>
          <p:cNvSpPr txBox="1">
            <a:spLocks/>
          </p:cNvSpPr>
          <p:nvPr/>
        </p:nvSpPr>
        <p:spPr>
          <a:xfrm>
            <a:off x="2069977" y="144262"/>
            <a:ext cx="8893946"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30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0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rPr>
              <a:t>הוראות החוק לגבי עוסק - הגבלות על השימוש בשיקים לעוסק</a:t>
            </a:r>
          </a:p>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30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p:txBody>
      </p:sp>
      <p:sp>
        <p:nvSpPr>
          <p:cNvPr id="10" name="מציין מיקום תוכן 2"/>
          <p:cNvSpPr txBox="1">
            <a:spLocks/>
          </p:cNvSpPr>
          <p:nvPr/>
        </p:nvSpPr>
        <p:spPr>
          <a:xfrm>
            <a:off x="1855433" y="1447060"/>
            <a:ext cx="9019713" cy="4935985"/>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ייתן ולא יקבל תשלום בשיק, במסגרת עסקו, עבור: עסקה/ שכר עבודה/ תרומה/ הלוואה/ מתנה, בלי ששם מקבל התשלום נקוב בשיק , כנפרע או כנסב, לפי העניין.</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יסב שיק ולא יקבל שיק מוסב, בלי ששמו ומספר זהותו של המסב נקובים בשיק.</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בסעיף זה אין הגבלה לגובה הסכום – הוראות החוק חלות על כל סכום.</a:t>
            </a:r>
          </a:p>
        </p:txBody>
      </p:sp>
    </p:spTree>
    <p:extLst>
      <p:ext uri="{BB962C8B-B14F-4D97-AF65-F5344CB8AC3E}">
        <p14:creationId xmlns:p14="http://schemas.microsoft.com/office/powerpoint/2010/main" val="3726398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5" name="כותרת 1"/>
          <p:cNvSpPr txBox="1">
            <a:spLocks/>
          </p:cNvSpPr>
          <p:nvPr/>
        </p:nvSpPr>
        <p:spPr>
          <a:xfrm>
            <a:off x="2324100" y="0"/>
            <a:ext cx="8229600" cy="1143000"/>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algn="ctr">
              <a:defRPr/>
            </a:pPr>
            <a:r>
              <a:rPr lang="he-IL" sz="5400" b="1">
                <a:solidFill>
                  <a:srgbClr val="000000"/>
                </a:solidFill>
                <a:latin typeface="Calibri"/>
                <a:cs typeface="David" panose="020E0502060401010101" pitchFamily="34" charset="-79"/>
              </a:rPr>
              <a:t>על מה מחשבים מס הכנסה ?</a:t>
            </a:r>
            <a:endParaRPr lang="he-IL" sz="5400" b="1" dirty="0">
              <a:solidFill>
                <a:srgbClr val="000000"/>
              </a:solidFill>
              <a:latin typeface="Calibri"/>
              <a:cs typeface="David" panose="020E0502060401010101" pitchFamily="34" charset="-79"/>
            </a:endParaRPr>
          </a:p>
        </p:txBody>
      </p:sp>
      <p:sp>
        <p:nvSpPr>
          <p:cNvPr id="7" name="מציין מיקום תוכן 2"/>
          <p:cNvSpPr txBox="1">
            <a:spLocks/>
          </p:cNvSpPr>
          <p:nvPr/>
        </p:nvSpPr>
        <p:spPr>
          <a:xfrm>
            <a:off x="1866900" y="1257648"/>
            <a:ext cx="8229600" cy="4389120"/>
          </a:xfrm>
          <a:prstGeom prst="rect">
            <a:avLst/>
          </a:prstGeom>
        </p:spPr>
        <p:txBody>
          <a:bodyPr vert="horz">
            <a:normAutofit fontScale="92500" lnSpcReduction="10000"/>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Clr>
                <a:srgbClr val="0BD0D9"/>
              </a:buClr>
              <a:buFont typeface="Wingdings 2"/>
              <a:buNone/>
              <a:defRPr/>
            </a:pPr>
            <a:r>
              <a:rPr lang="he-IL" sz="3200" b="1" u="sng" dirty="0">
                <a:solidFill>
                  <a:sysClr val="windowText" lastClr="000000"/>
                </a:solidFill>
                <a:latin typeface="Constantia"/>
                <a:cs typeface="David" panose="020E0502060401010101" pitchFamily="34" charset="-79"/>
              </a:rPr>
              <a:t>שכירים</a:t>
            </a:r>
            <a:r>
              <a:rPr lang="he-IL" sz="3200" dirty="0">
                <a:solidFill>
                  <a:sysClr val="windowText" lastClr="000000"/>
                </a:solidFill>
                <a:latin typeface="Constantia"/>
                <a:cs typeface="David" panose="020E0502060401010101" pitchFamily="34" charset="-79"/>
              </a:rPr>
              <a:t>:</a:t>
            </a:r>
          </a:p>
          <a:p>
            <a:pPr>
              <a:buClr>
                <a:srgbClr val="0BD0D9"/>
              </a:buClr>
              <a:buFont typeface="Wingdings" panose="05000000000000000000" pitchFamily="2" charset="2"/>
              <a:buChar char="Ø"/>
              <a:defRPr/>
            </a:pPr>
            <a:r>
              <a:rPr lang="he-IL" sz="3200" dirty="0">
                <a:solidFill>
                  <a:sysClr val="windowText" lastClr="000000"/>
                </a:solidFill>
                <a:latin typeface="Constantia"/>
                <a:cs typeface="David" panose="020E0502060401010101" pitchFamily="34" charset="-79"/>
              </a:rPr>
              <a:t>כל רכיבי השכר למיניהם .</a:t>
            </a:r>
            <a:endParaRPr lang="en-US" sz="3200" dirty="0">
              <a:solidFill>
                <a:sysClr val="windowText" lastClr="000000"/>
              </a:solidFill>
              <a:latin typeface="Constantia"/>
            </a:endParaRPr>
          </a:p>
          <a:p>
            <a:pPr>
              <a:buClr>
                <a:srgbClr val="0BD0D9"/>
              </a:buClr>
              <a:buFont typeface="Wingdings" panose="05000000000000000000" pitchFamily="2" charset="2"/>
              <a:buChar char="Ø"/>
              <a:defRPr/>
            </a:pPr>
            <a:r>
              <a:rPr lang="he-IL" sz="3200" dirty="0">
                <a:solidFill>
                  <a:sysClr val="windowText" lastClr="000000"/>
                </a:solidFill>
                <a:latin typeface="Constantia"/>
                <a:cs typeface="David" panose="020E0502060401010101" pitchFamily="34" charset="-79"/>
              </a:rPr>
              <a:t>כל טובת הנאה או קצובה , בין במישרין או בעקיפין , בין בכסף או בשווי כסף .</a:t>
            </a:r>
          </a:p>
          <a:p>
            <a:pPr>
              <a:buClr>
                <a:srgbClr val="0BD0D9"/>
              </a:buClr>
              <a:buFont typeface="Wingdings" panose="05000000000000000000" pitchFamily="2" charset="2"/>
              <a:buChar char="Ø"/>
              <a:defRPr/>
            </a:pPr>
            <a:r>
              <a:rPr lang="he-IL" sz="3200" dirty="0">
                <a:solidFill>
                  <a:sysClr val="windowText" lastClr="000000"/>
                </a:solidFill>
                <a:latin typeface="Constantia"/>
                <a:cs typeface="David" panose="020E0502060401010101" pitchFamily="34" charset="-79"/>
              </a:rPr>
              <a:t>כל תשלום לכיסוי הוצאותיו של העובד .</a:t>
            </a:r>
          </a:p>
          <a:p>
            <a:pPr>
              <a:buClr>
                <a:srgbClr val="0BD0D9"/>
              </a:buClr>
              <a:buFont typeface="Wingdings" panose="05000000000000000000" pitchFamily="2" charset="2"/>
              <a:buChar char="Ø"/>
              <a:defRPr/>
            </a:pPr>
            <a:r>
              <a:rPr lang="he-IL" sz="3200" dirty="0">
                <a:solidFill>
                  <a:sysClr val="windowText" lastClr="000000"/>
                </a:solidFill>
                <a:latin typeface="Constantia"/>
                <a:cs typeface="David" panose="020E0502060401010101" pitchFamily="34" charset="-79"/>
              </a:rPr>
              <a:t>השתלמות, שכ"ד, שווי פלאפון, שווי רכב, הוצ' חו"ל, מתנות, ביגוד.</a:t>
            </a:r>
            <a:endParaRPr lang="en-US" sz="3200" dirty="0">
              <a:solidFill>
                <a:sysClr val="windowText" lastClr="000000"/>
              </a:solidFill>
              <a:latin typeface="Constantia"/>
              <a:cs typeface="David" panose="020E0502060401010101" pitchFamily="34" charset="-79"/>
            </a:endParaRPr>
          </a:p>
          <a:p>
            <a:pPr marL="0" indent="0">
              <a:buClr>
                <a:srgbClr val="0BD0D9"/>
              </a:buClr>
              <a:buFont typeface="Wingdings 2"/>
              <a:buNone/>
              <a:defRPr/>
            </a:pPr>
            <a:r>
              <a:rPr lang="he-IL" sz="3000" b="1" u="sng" dirty="0">
                <a:solidFill>
                  <a:sysClr val="windowText" lastClr="000000"/>
                </a:solidFill>
                <a:latin typeface="Constantia"/>
                <a:cs typeface="David" panose="020E0502060401010101" pitchFamily="34" charset="-79"/>
              </a:rPr>
              <a:t>עצמאיים :</a:t>
            </a:r>
            <a:r>
              <a:rPr lang="he-IL" sz="1900" dirty="0">
                <a:solidFill>
                  <a:sysClr val="windowText" lastClr="000000"/>
                </a:solidFill>
                <a:latin typeface="Constantia"/>
                <a:cs typeface="David" panose="020E0502060401010101" pitchFamily="34" charset="-79"/>
              </a:rPr>
              <a:t> </a:t>
            </a:r>
          </a:p>
          <a:p>
            <a:pPr>
              <a:buClr>
                <a:srgbClr val="0BD0D9"/>
              </a:buClr>
              <a:buFont typeface="Wingdings" panose="05000000000000000000" pitchFamily="2" charset="2"/>
              <a:buChar char="Ø"/>
              <a:defRPr/>
            </a:pPr>
            <a:r>
              <a:rPr lang="he-IL" sz="3200" dirty="0">
                <a:solidFill>
                  <a:sysClr val="windowText" lastClr="000000"/>
                </a:solidFill>
                <a:latin typeface="Constantia"/>
                <a:cs typeface="David" panose="020E0502060401010101" pitchFamily="34" charset="-79"/>
              </a:rPr>
              <a:t>על הרווח השנתי המתואם .</a:t>
            </a:r>
          </a:p>
        </p:txBody>
      </p:sp>
    </p:spTree>
    <p:extLst>
      <p:ext uri="{BB962C8B-B14F-4D97-AF65-F5344CB8AC3E}">
        <p14:creationId xmlns:p14="http://schemas.microsoft.com/office/powerpoint/2010/main" val="10812204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7" name="כותרת 1"/>
          <p:cNvSpPr txBox="1">
            <a:spLocks/>
          </p:cNvSpPr>
          <p:nvPr/>
        </p:nvSpPr>
        <p:spPr>
          <a:xfrm>
            <a:off x="2069977" y="144262"/>
            <a:ext cx="8893946"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30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0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rPr>
              <a:t>תיעוד תקבולים וסנקציות</a:t>
            </a:r>
          </a:p>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30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p:txBody>
      </p:sp>
      <p:sp>
        <p:nvSpPr>
          <p:cNvPr id="10" name="מציין מיקום תוכן 2"/>
          <p:cNvSpPr txBox="1">
            <a:spLocks/>
          </p:cNvSpPr>
          <p:nvPr/>
        </p:nvSpPr>
        <p:spPr>
          <a:xfrm>
            <a:off x="1873188" y="1225118"/>
            <a:ext cx="9019713" cy="4935985"/>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החוק מפרט את הפרטים אותם יש לכלול בקבלה: אמצעי התשלום, אם במזומן (לפרט סוג מטבע), אם בשיק (פרטי שיק מלאים), אם באשראי (סוג הכרטיס, 4 ספרות אחרונות, שם בעל הכרטיס, שם הבנק ומספר חשבון).</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הסנקציה על הפרה של עוסק:</a:t>
            </a:r>
          </a:p>
          <a:p>
            <a:pPr marL="640080" marR="0" lvl="1" indent="-246888" algn="just" defTabSz="914400" rtl="1" eaLnBrk="1" fontAlgn="auto" latinLnBrk="0" hangingPunct="1">
              <a:lnSpc>
                <a:spcPct val="100000"/>
              </a:lnSpc>
              <a:spcBef>
                <a:spcPct val="20000"/>
              </a:spcBef>
              <a:spcAft>
                <a:spcPts val="0"/>
              </a:spcAft>
              <a:buClr>
                <a:srgbClr val="0BD0D9"/>
              </a:buClr>
              <a:buSzPct val="85000"/>
              <a:buFont typeface="Wingdings" panose="05000000000000000000" pitchFamily="2" charset="2"/>
              <a:buChar char="Ø"/>
              <a:tabLst/>
              <a:defRPr/>
            </a:pPr>
            <a:r>
              <a:rPr kumimoji="0" lang="he-IL" sz="22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הפרה עד 25,000 ₪ - עיצום 15%</a:t>
            </a:r>
          </a:p>
          <a:p>
            <a:pPr marL="640080" marR="0" lvl="1" indent="-246888" algn="just" defTabSz="914400" rtl="1" eaLnBrk="1" fontAlgn="auto" latinLnBrk="0" hangingPunct="1">
              <a:lnSpc>
                <a:spcPct val="100000"/>
              </a:lnSpc>
              <a:spcBef>
                <a:spcPct val="20000"/>
              </a:spcBef>
              <a:spcAft>
                <a:spcPts val="0"/>
              </a:spcAft>
              <a:buClr>
                <a:srgbClr val="0BD0D9"/>
              </a:buClr>
              <a:buSzPct val="85000"/>
              <a:buFont typeface="Wingdings" panose="05000000000000000000" pitchFamily="2" charset="2"/>
              <a:buChar char="Ø"/>
              <a:tabLst/>
              <a:defRPr/>
            </a:pPr>
            <a:r>
              <a:rPr kumimoji="0" lang="he-IL" sz="22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הפרה עד 50,000 ₪ - עיצום 20%</a:t>
            </a:r>
          </a:p>
          <a:p>
            <a:pPr marL="640080" marR="0" lvl="1" indent="-246888" algn="just" defTabSz="914400" rtl="1" eaLnBrk="1" fontAlgn="auto" latinLnBrk="0" hangingPunct="1">
              <a:lnSpc>
                <a:spcPct val="100000"/>
              </a:lnSpc>
              <a:spcBef>
                <a:spcPct val="20000"/>
              </a:spcBef>
              <a:spcAft>
                <a:spcPts val="0"/>
              </a:spcAft>
              <a:buClr>
                <a:srgbClr val="0BD0D9"/>
              </a:buClr>
              <a:buSzPct val="85000"/>
              <a:buFont typeface="Wingdings" panose="05000000000000000000" pitchFamily="2" charset="2"/>
              <a:buChar char="Ø"/>
              <a:tabLst/>
              <a:defRPr/>
            </a:pPr>
            <a:r>
              <a:rPr kumimoji="0" lang="he-IL" sz="22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הפרה מעל 50,000 ₪ - עיצום 30% מגובה ההפרה</a:t>
            </a:r>
          </a:p>
          <a:p>
            <a:pPr marL="393192" marR="0" lvl="1" indent="0" algn="just" defTabSz="914400" rtl="1" eaLnBrk="1" fontAlgn="auto" latinLnBrk="0" hangingPunct="1">
              <a:lnSpc>
                <a:spcPct val="100000"/>
              </a:lnSpc>
              <a:spcBef>
                <a:spcPct val="20000"/>
              </a:spcBef>
              <a:spcAft>
                <a:spcPts val="0"/>
              </a:spcAft>
              <a:buClr>
                <a:srgbClr val="0BD0D9"/>
              </a:buClr>
              <a:buSzPct val="85000"/>
              <a:buFont typeface="Wingdings 2"/>
              <a:buNone/>
              <a:tabLst/>
              <a:defRPr/>
            </a:pPr>
            <a:endParaRPr kumimoji="0" lang="he-IL" sz="22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כל עיצום כספי שיוטל יפורסם באתר רשות המיסים ויכלול בין היתר: מהות ההפרה, סכום העיצום הכספי שהוטל ופרטים על המפר.</a:t>
            </a: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8710621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7" name="כותרת 1"/>
          <p:cNvSpPr txBox="1">
            <a:spLocks/>
          </p:cNvSpPr>
          <p:nvPr/>
        </p:nvSpPr>
        <p:spPr>
          <a:xfrm>
            <a:off x="1544715" y="224161"/>
            <a:ext cx="8666085" cy="1143000"/>
          </a:xfrm>
          <a:prstGeom prst="rect">
            <a:avLst/>
          </a:prstGeom>
        </p:spPr>
        <p:txBody>
          <a:bodyPr vert="horz" lIns="0" rIns="0" bIns="0" anchor="b">
            <a:normAutofit fontScale="77500" lnSpcReduction="20000"/>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36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rPr>
              <a:t>הוראות החוק לגבי אדם שאינו עוסק - הגבלות על השימוש במזומן</a:t>
            </a:r>
          </a:p>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50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p:txBody>
      </p:sp>
      <p:sp>
        <p:nvSpPr>
          <p:cNvPr id="10" name="מציין מיקום תוכן 2"/>
          <p:cNvSpPr txBox="1">
            <a:spLocks/>
          </p:cNvSpPr>
          <p:nvPr/>
        </p:nvSpPr>
        <p:spPr>
          <a:xfrm>
            <a:off x="1855433" y="1447060"/>
            <a:ext cx="9019713" cy="4935985"/>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ייתן תשלום במזומן, בעסקה מעל 50,000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ייתן תשלום במזומן לעוסק, כשמחיר העסקה גבוה מ 11,000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ייתן תשלום במזומן לאדם שאינו עוסק , בעבור עסקה, כשמחיר העסקה גבוה מ 50,000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ייתן ולא יקבל תשלום במזומן כשכר עבודה, כתרומה או כהלוואה בסכום הגבוה מ 11,000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ייתן ולא יקבל תשלום במזומן כמתנה בסכום העולה על 50,000 ₪.</a:t>
            </a:r>
          </a:p>
        </p:txBody>
      </p:sp>
    </p:spTree>
    <p:extLst>
      <p:ext uri="{BB962C8B-B14F-4D97-AF65-F5344CB8AC3E}">
        <p14:creationId xmlns:p14="http://schemas.microsoft.com/office/powerpoint/2010/main" val="5714655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7" name="כותרת 1"/>
          <p:cNvSpPr txBox="1">
            <a:spLocks/>
          </p:cNvSpPr>
          <p:nvPr/>
        </p:nvSpPr>
        <p:spPr>
          <a:xfrm>
            <a:off x="1544715" y="224161"/>
            <a:ext cx="8666085" cy="1143000"/>
          </a:xfrm>
          <a:prstGeom prst="rect">
            <a:avLst/>
          </a:prstGeom>
        </p:spPr>
        <p:txBody>
          <a:bodyPr vert="horz" lIns="0" rIns="0" bIns="0" anchor="b">
            <a:normAutofit fontScale="77500" lnSpcReduction="20000"/>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36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rPr>
              <a:t>הוראות החוק לגבי אדם שאינו עוסק - הגבלות על השימוש בשיקים לאדם שאינו עוסק</a:t>
            </a:r>
          </a:p>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50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p:txBody>
      </p:sp>
      <p:sp>
        <p:nvSpPr>
          <p:cNvPr id="10" name="מציין מיקום תוכן 2"/>
          <p:cNvSpPr txBox="1">
            <a:spLocks/>
          </p:cNvSpPr>
          <p:nvPr/>
        </p:nvSpPr>
        <p:spPr>
          <a:xfrm>
            <a:off x="1855433" y="1447060"/>
            <a:ext cx="9019713" cy="4935985"/>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יקבל תשלום בשיק בסכום העולה על 5,000 ₪ בעבור עסקה/ שכר עבודה/ תרומה/ הלוואה/ מתנה, בלי ששמו נקוב בשיק כנפרע.</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ייתן לעוסק, במסגרת עסקו, תשלום בשיק בעבור עסקה/ שכר עבודה/ תרומה/ הלוואה/ מתנה, בלי ששם העוסק נקוב בשיק או כנסב לפי העניין.</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ייתן לאדם שאינו עוסק תשלום בשיק בסכום העולה על 5,000 ₪ בעבור עסקה/ שכר עבודה/ תרומה/ הלוואה/ מתנה, בלי ששם מקבל התשלום נקוב בשיק כנפרע או כנסב לפי העניין.</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יסב שיק ולא יקבל נסב שיק מוסב, בלי ששמו ומספר זהותו של המסב נקובים בשיק.</a:t>
            </a:r>
          </a:p>
        </p:txBody>
      </p:sp>
    </p:spTree>
    <p:extLst>
      <p:ext uri="{BB962C8B-B14F-4D97-AF65-F5344CB8AC3E}">
        <p14:creationId xmlns:p14="http://schemas.microsoft.com/office/powerpoint/2010/main" val="29777948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7" name="כותרת 1"/>
          <p:cNvSpPr txBox="1">
            <a:spLocks/>
          </p:cNvSpPr>
          <p:nvPr/>
        </p:nvSpPr>
        <p:spPr>
          <a:xfrm>
            <a:off x="1544715" y="224161"/>
            <a:ext cx="8666085" cy="1143000"/>
          </a:xfrm>
          <a:prstGeom prst="rect">
            <a:avLst/>
          </a:prstGeom>
        </p:spPr>
        <p:txBody>
          <a:bodyPr vert="horz" lIns="0" rIns="0" bIns="0" anchor="b">
            <a:normAutofit fontScale="77500" lnSpcReduction="20000"/>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36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rPr>
              <a:t>הוראות החוק לגבי תייר - הגבלות על השימוש במזומן ובשיק</a:t>
            </a:r>
          </a:p>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50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p:txBody>
      </p:sp>
      <p:sp>
        <p:nvSpPr>
          <p:cNvPr id="10" name="מציין מיקום תוכן 2"/>
          <p:cNvSpPr txBox="1">
            <a:spLocks/>
          </p:cNvSpPr>
          <p:nvPr/>
        </p:nvSpPr>
        <p:spPr>
          <a:xfrm>
            <a:off x="1855433" y="1447060"/>
            <a:ext cx="9019713" cy="4935985"/>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יקבל תשלום במזומן, בעסקה מעל 55,000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ייתן ולא יקבל תשלום במזומן כשכר עבודה, כתרומה או כהלוואה בסכום הגבוה מ 11,000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ייתן ולא יקבל תשלום במזומן כמתנה בסכום העולה על 50,000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לא יסב שיק ולא יקבל נסב שיק מוסב, בלי ששמו ומספר זהותו של המסב נקובים בשיק.</a:t>
            </a: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400" b="1"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 הסנקציה על הפרה של אדם שאינו עוסק או תייר הינה קנס מנהלי </a:t>
            </a: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11093579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7" name="כותרת 1"/>
          <p:cNvSpPr txBox="1">
            <a:spLocks/>
          </p:cNvSpPr>
          <p:nvPr/>
        </p:nvSpPr>
        <p:spPr>
          <a:xfrm>
            <a:off x="1762957" y="299621"/>
            <a:ext cx="8666085"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36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rPr>
              <a:t>סייגים והוראות החוק באשר למעשה מרמה</a:t>
            </a:r>
          </a:p>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50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p:txBody>
      </p:sp>
      <p:sp>
        <p:nvSpPr>
          <p:cNvPr id="10" name="מציין מיקום תוכן 2"/>
          <p:cNvSpPr txBox="1">
            <a:spLocks/>
          </p:cNvSpPr>
          <p:nvPr/>
        </p:nvSpPr>
        <p:spPr>
          <a:xfrm>
            <a:off x="1855433" y="1447060"/>
            <a:ext cx="9019713" cy="4935985"/>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ההגבלות על השימוש במזומן לא יחולו בין קרובי משפחה, למעט לתשלום במזומן עבור שכר עבודה.</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הוראות החוק באשר למעשה מרמה:</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	" העושה מעשה מרמה לרבות אחד מהמעשים המנויים להלן, במטרה להתחמק מאחד האיסורים לגבי השימוש במזומן, דינו מאסר 3 שנים"</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400" b="1"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*פיצול: עסקה, שכר עבודה, תרומה, הלוואה או מתנה</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400" b="1"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rPr>
              <a:t>* רישום פרטים כוזבים במסמך</a:t>
            </a:r>
            <a:endParaRPr kumimoji="0" lang="he-IL" sz="2400" b="0" i="0" u="none" strike="noStrike" kern="1200" cap="none" spc="0" normalizeH="0" baseline="0" noProof="0" dirty="0">
              <a:ln>
                <a:noFill/>
              </a:ln>
              <a:solidFill>
                <a:srgbClr val="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2789878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7" name="כותרת 1"/>
          <p:cNvSpPr txBox="1">
            <a:spLocks/>
          </p:cNvSpPr>
          <p:nvPr/>
        </p:nvSpPr>
        <p:spPr>
          <a:xfrm>
            <a:off x="0" y="299621"/>
            <a:ext cx="12038029"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36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rPr>
              <a:t>תרשים מסכם לגבי אופן קביעת קיומה של הפרה בעת שימוש במזומן</a:t>
            </a:r>
          </a:p>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50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p:txBody>
      </p:sp>
      <p:graphicFrame>
        <p:nvGraphicFramePr>
          <p:cNvPr id="151" name="טבלה 150">
            <a:extLst>
              <a:ext uri="{FF2B5EF4-FFF2-40B4-BE49-F238E27FC236}">
                <a16:creationId xmlns:a16="http://schemas.microsoft.com/office/drawing/2014/main" id="{3E1B0085-AF57-44A2-A5DC-7CF4428D2A93}"/>
              </a:ext>
            </a:extLst>
          </p:cNvPr>
          <p:cNvGraphicFramePr>
            <a:graphicFrameLocks noGrp="1"/>
          </p:cNvGraphicFramePr>
          <p:nvPr>
            <p:extLst/>
          </p:nvPr>
        </p:nvGraphicFramePr>
        <p:xfrm>
          <a:off x="1649690" y="1102935"/>
          <a:ext cx="9596486" cy="5455448"/>
        </p:xfrm>
        <a:graphic>
          <a:graphicData uri="http://schemas.openxmlformats.org/drawingml/2006/table">
            <a:tbl>
              <a:tblPr rtl="1"/>
              <a:tblGrid>
                <a:gridCol w="708228">
                  <a:extLst>
                    <a:ext uri="{9D8B030D-6E8A-4147-A177-3AD203B41FA5}">
                      <a16:colId xmlns:a16="http://schemas.microsoft.com/office/drawing/2014/main" val="2518381246"/>
                    </a:ext>
                  </a:extLst>
                </a:gridCol>
                <a:gridCol w="601994">
                  <a:extLst>
                    <a:ext uri="{9D8B030D-6E8A-4147-A177-3AD203B41FA5}">
                      <a16:colId xmlns:a16="http://schemas.microsoft.com/office/drawing/2014/main" val="895197144"/>
                    </a:ext>
                  </a:extLst>
                </a:gridCol>
                <a:gridCol w="4550363">
                  <a:extLst>
                    <a:ext uri="{9D8B030D-6E8A-4147-A177-3AD203B41FA5}">
                      <a16:colId xmlns:a16="http://schemas.microsoft.com/office/drawing/2014/main" val="416225633"/>
                    </a:ext>
                  </a:extLst>
                </a:gridCol>
                <a:gridCol w="3735901">
                  <a:extLst>
                    <a:ext uri="{9D8B030D-6E8A-4147-A177-3AD203B41FA5}">
                      <a16:colId xmlns:a16="http://schemas.microsoft.com/office/drawing/2014/main" val="2224308553"/>
                    </a:ext>
                  </a:extLst>
                </a:gridCol>
              </a:tblGrid>
              <a:tr h="306133">
                <a:tc>
                  <a:txBody>
                    <a:bodyPr/>
                    <a:lstStyle/>
                    <a:p>
                      <a:pPr algn="l" rtl="0" fontAlgn="b"/>
                      <a:endParaRPr lang="en-US" sz="1500" b="0"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l" rtl="0" fontAlgn="b"/>
                      <a:endParaRPr lang="en-US" sz="1500" b="0"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l" rtl="0" fontAlgn="b"/>
                      <a:endParaRPr lang="en-US" sz="1500" b="0"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a:noFill/>
                    </a:lnR>
                    <a:lnT>
                      <a:noFill/>
                    </a:lnT>
                    <a:lnB>
                      <a:noFill/>
                    </a:lnB>
                  </a:tcPr>
                </a:tc>
                <a:extLst>
                  <a:ext uri="{0D108BD9-81ED-4DB2-BD59-A6C34878D82A}">
                    <a16:rowId xmlns:a16="http://schemas.microsoft.com/office/drawing/2014/main" val="3641907123"/>
                  </a:ext>
                </a:extLst>
              </a:tr>
              <a:tr h="604416">
                <a:tc>
                  <a:txBody>
                    <a:bodyPr/>
                    <a:lstStyle/>
                    <a:p>
                      <a:pPr algn="r" rtl="1" fontAlgn="ctr"/>
                      <a:r>
                        <a:rPr lang="he-IL" sz="1500" b="1" i="0" u="none" strike="noStrike">
                          <a:solidFill>
                            <a:srgbClr val="000000"/>
                          </a:solidFill>
                          <a:effectLst/>
                          <a:latin typeface="David" panose="020E0502060401010101" pitchFamily="34" charset="-79"/>
                          <a:cs typeface="David" panose="020E0502060401010101" pitchFamily="34" charset="-79"/>
                        </a:rPr>
                        <a:t>שלב 1</a:t>
                      </a:r>
                    </a:p>
                  </a:txBody>
                  <a:tcPr marL="6350" marR="6350" marT="6350" marB="0" anchor="ctr">
                    <a:lnL>
                      <a:noFill/>
                    </a:lnL>
                    <a:lnR>
                      <a:noFill/>
                    </a:lnR>
                    <a:lnT>
                      <a:noFill/>
                    </a:lnT>
                    <a:lnB>
                      <a:noFill/>
                    </a:lnB>
                  </a:tcPr>
                </a:tc>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האם היה בעסקה: שכ"ע/ תרומה/ הלוויאה/ מתנה/ סכום ששולם במזומן?</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858549374"/>
                  </a:ext>
                </a:extLst>
              </a:tr>
              <a:tr h="298284">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l" rtl="0" fontAlgn="b"/>
                      <a:endParaRPr lang="en-US" sz="1500" b="0"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לא</a:t>
                      </a:r>
                    </a:p>
                  </a:txBody>
                  <a:tcPr marL="6350" marR="6350" marT="6350" marB="0" anchor="ctr">
                    <a:lnL>
                      <a:noFill/>
                    </a:lnL>
                    <a:lnR>
                      <a:noFill/>
                    </a:lnR>
                    <a:lnT>
                      <a:noFill/>
                    </a:lnT>
                    <a:lnB>
                      <a:noFill/>
                    </a:lnB>
                  </a:tcPr>
                </a:tc>
                <a:extLst>
                  <a:ext uri="{0D108BD9-81ED-4DB2-BD59-A6C34878D82A}">
                    <a16:rowId xmlns:a16="http://schemas.microsoft.com/office/drawing/2014/main" val="1168016315"/>
                  </a:ext>
                </a:extLst>
              </a:tr>
              <a:tr h="306133">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a:noFill/>
                    </a:lnR>
                    <a:lnT>
                      <a:noFill/>
                    </a:lnT>
                    <a:lnB>
                      <a:noFill/>
                    </a:lnB>
                  </a:tcPr>
                </a:tc>
                <a:tc>
                  <a:txBody>
                    <a:bodyPr/>
                    <a:lstStyle/>
                    <a:p>
                      <a:pPr algn="l" rtl="0" fontAlgn="b"/>
                      <a:endParaRPr lang="en-US" sz="1500" b="0"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7705201"/>
                  </a:ext>
                </a:extLst>
              </a:tr>
              <a:tr h="306133">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כן</a:t>
                      </a:r>
                    </a:p>
                  </a:txBody>
                  <a:tcPr marL="6350" marR="6350" marT="6350" marB="0" anchor="ctr">
                    <a:lnL>
                      <a:noFill/>
                    </a:lnL>
                    <a:lnR>
                      <a:noFill/>
                    </a:lnR>
                    <a:lnT>
                      <a:noFill/>
                    </a:lnT>
                    <a:lnB>
                      <a:noFill/>
                    </a:lnB>
                  </a:tcPr>
                </a:tc>
                <a:tc>
                  <a:txBody>
                    <a:bodyPr/>
                    <a:lstStyle/>
                    <a:p>
                      <a:pPr algn="l" rtl="0" fontAlgn="b"/>
                      <a:endParaRPr lang="en-US" sz="1500" b="0"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אין הפרה</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2553284738"/>
                  </a:ext>
                </a:extLst>
              </a:tr>
              <a:tr h="604416">
                <a:tc>
                  <a:txBody>
                    <a:bodyPr/>
                    <a:lstStyle/>
                    <a:p>
                      <a:pPr algn="r" rtl="1" fontAlgn="ctr"/>
                      <a:r>
                        <a:rPr lang="he-IL" sz="1500" b="1" i="0" u="none" strike="noStrike">
                          <a:solidFill>
                            <a:srgbClr val="000000"/>
                          </a:solidFill>
                          <a:effectLst/>
                          <a:latin typeface="David" panose="020E0502060401010101" pitchFamily="34" charset="-79"/>
                          <a:cs typeface="David" panose="020E0502060401010101" pitchFamily="34" charset="-79"/>
                        </a:rPr>
                        <a:t>שלב 2</a:t>
                      </a:r>
                    </a:p>
                  </a:txBody>
                  <a:tcPr marL="6350" marR="6350" marT="6350" marB="0" anchor="ctr">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האם "מחיר העסקה" עול על התקרה (11,000/ 50,000/ 55,000)</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56087063"/>
                  </a:ext>
                </a:extLst>
              </a:tr>
              <a:tr h="298284">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a:noFill/>
                    </a:lnR>
                    <a:lnT>
                      <a:noFill/>
                    </a:lnT>
                    <a:lnB>
                      <a:noFill/>
                    </a:lnB>
                  </a:tcPr>
                </a:tc>
                <a:tc>
                  <a:txBody>
                    <a:bodyPr/>
                    <a:lstStyle/>
                    <a:p>
                      <a:pPr algn="l" rtl="0" fontAlgn="b"/>
                      <a:endParaRPr lang="en-US" sz="1500" b="0" i="0" u="none" strike="noStrike" dirty="0">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לא</a:t>
                      </a:r>
                    </a:p>
                  </a:txBody>
                  <a:tcPr marL="6350" marR="6350" marT="6350" marB="0" anchor="ctr">
                    <a:lnL>
                      <a:noFill/>
                    </a:lnL>
                    <a:lnR>
                      <a:noFill/>
                    </a:lnR>
                    <a:lnT>
                      <a:noFill/>
                    </a:lnT>
                    <a:lnB>
                      <a:noFill/>
                    </a:lnB>
                  </a:tcPr>
                </a:tc>
                <a:extLst>
                  <a:ext uri="{0D108BD9-81ED-4DB2-BD59-A6C34878D82A}">
                    <a16:rowId xmlns:a16="http://schemas.microsoft.com/office/drawing/2014/main" val="1331521480"/>
                  </a:ext>
                </a:extLst>
              </a:tr>
              <a:tr h="306133">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a:noFill/>
                    </a:lnR>
                    <a:lnT>
                      <a:noFill/>
                    </a:lnT>
                    <a:lnB>
                      <a:noFill/>
                    </a:lnB>
                  </a:tcPr>
                </a:tc>
                <a:tc>
                  <a:txBody>
                    <a:bodyPr/>
                    <a:lstStyle/>
                    <a:p>
                      <a:pPr algn="l" rtl="0" fontAlgn="b"/>
                      <a:endParaRPr lang="en-US" sz="1500" b="0" i="0" u="none" strike="noStrike" dirty="0">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2535144"/>
                  </a:ext>
                </a:extLst>
              </a:tr>
              <a:tr h="306133">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כן</a:t>
                      </a:r>
                    </a:p>
                  </a:txBody>
                  <a:tcPr marL="6350" marR="6350" marT="6350" marB="0" anchor="ctr">
                    <a:lnL>
                      <a:noFill/>
                    </a:lnL>
                    <a:lnR>
                      <a:noFill/>
                    </a:lnR>
                    <a:lnT>
                      <a:noFill/>
                    </a:lnT>
                    <a:lnB>
                      <a:noFill/>
                    </a:lnB>
                  </a:tcPr>
                </a:tc>
                <a:tc>
                  <a:txBody>
                    <a:bodyPr/>
                    <a:lstStyle/>
                    <a:p>
                      <a:pPr algn="l" rtl="0" fontAlgn="b"/>
                      <a:endParaRPr lang="en-US" sz="1500" b="0"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אין הפרה</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3249853743"/>
                  </a:ext>
                </a:extLst>
              </a:tr>
              <a:tr h="306133">
                <a:tc>
                  <a:txBody>
                    <a:bodyPr/>
                    <a:lstStyle/>
                    <a:p>
                      <a:pPr algn="r" rtl="1" fontAlgn="ctr"/>
                      <a:r>
                        <a:rPr lang="he-IL" sz="1500" b="1" i="0" u="none" strike="noStrike">
                          <a:solidFill>
                            <a:srgbClr val="000000"/>
                          </a:solidFill>
                          <a:effectLst/>
                          <a:latin typeface="David" panose="020E0502060401010101" pitchFamily="34" charset="-79"/>
                          <a:cs typeface="David" panose="020E0502060401010101" pitchFamily="34" charset="-79"/>
                        </a:rPr>
                        <a:t>שלב 3</a:t>
                      </a:r>
                    </a:p>
                  </a:txBody>
                  <a:tcPr marL="6350" marR="6350" marT="6350" marB="0" anchor="ctr">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חישוב ה"תשלום במזומן"</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16363978"/>
                  </a:ext>
                </a:extLst>
              </a:tr>
              <a:tr h="298284">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a:noFill/>
                    </a:lnR>
                    <a:lnT>
                      <a:noFill/>
                    </a:lnT>
                    <a:lnB>
                      <a:noFill/>
                    </a:lnB>
                  </a:tcPr>
                </a:tc>
                <a:tc>
                  <a:txBody>
                    <a:bodyPr/>
                    <a:lstStyle/>
                    <a:p>
                      <a:pPr algn="l" rtl="0" fontAlgn="b"/>
                      <a:endParaRPr lang="en-US" sz="1500" b="0" i="0" u="none" strike="noStrike" dirty="0">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a:noFill/>
                    </a:lnR>
                    <a:lnT>
                      <a:noFill/>
                    </a:lnT>
                    <a:lnB>
                      <a:noFill/>
                    </a:lnB>
                  </a:tcPr>
                </a:tc>
                <a:extLst>
                  <a:ext uri="{0D108BD9-81ED-4DB2-BD59-A6C34878D82A}">
                    <a16:rowId xmlns:a16="http://schemas.microsoft.com/office/drawing/2014/main" val="2578255329"/>
                  </a:ext>
                </a:extLst>
              </a:tr>
              <a:tr h="306133">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a:noFill/>
                    </a:lnR>
                    <a:lnT>
                      <a:noFill/>
                    </a:lnT>
                    <a:lnB>
                      <a:noFill/>
                    </a:lnB>
                  </a:tcPr>
                </a:tc>
                <a:tc>
                  <a:txBody>
                    <a:bodyPr/>
                    <a:lstStyle/>
                    <a:p>
                      <a:pPr algn="l" rtl="0" fontAlgn="b"/>
                      <a:endParaRPr lang="en-US" sz="1500" b="0" i="0" u="none" strike="noStrike" dirty="0">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לא</a:t>
                      </a:r>
                    </a:p>
                  </a:txBody>
                  <a:tcPr marL="6350" marR="6350" marT="635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4908213"/>
                  </a:ext>
                </a:extLst>
              </a:tr>
              <a:tr h="306133">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כן</a:t>
                      </a:r>
                    </a:p>
                  </a:txBody>
                  <a:tcPr marL="6350" marR="6350" marT="6350" marB="0" anchor="ctr">
                    <a:lnL>
                      <a:noFill/>
                    </a:lnL>
                    <a:lnR>
                      <a:noFill/>
                    </a:lnR>
                    <a:lnT>
                      <a:noFill/>
                    </a:lnT>
                    <a:lnB>
                      <a:noFill/>
                    </a:lnB>
                  </a:tcPr>
                </a:tc>
                <a:tc>
                  <a:txBody>
                    <a:bodyPr/>
                    <a:lstStyle/>
                    <a:p>
                      <a:pPr algn="l" rtl="0" fontAlgn="b"/>
                      <a:endParaRPr lang="en-US" sz="1500" b="0"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rtl="1" fontAlgn="ctr"/>
                      <a:r>
                        <a:rPr lang="he-IL" sz="1500" b="1" i="0" u="none" strike="noStrike">
                          <a:solidFill>
                            <a:srgbClr val="000000"/>
                          </a:solidFill>
                          <a:effectLst/>
                          <a:latin typeface="David" panose="020E0502060401010101" pitchFamily="34" charset="-79"/>
                          <a:cs typeface="David" panose="020E0502060401010101" pitchFamily="34" charset="-79"/>
                        </a:rPr>
                        <a:t>אין הפרה - ה"תשלום במזומן, שלילי</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1504719719"/>
                  </a:ext>
                </a:extLst>
              </a:tr>
              <a:tr h="902700">
                <a:tc>
                  <a:txBody>
                    <a:bodyPr/>
                    <a:lstStyle/>
                    <a:p>
                      <a:pPr algn="r" rtl="1" fontAlgn="ctr"/>
                      <a:r>
                        <a:rPr lang="he-IL" sz="1500" b="1" i="0" u="none" strike="noStrike">
                          <a:solidFill>
                            <a:srgbClr val="000000"/>
                          </a:solidFill>
                          <a:effectLst/>
                          <a:latin typeface="David" panose="020E0502060401010101" pitchFamily="34" charset="-79"/>
                          <a:cs typeface="David" panose="020E0502060401010101" pitchFamily="34" charset="-79"/>
                        </a:rPr>
                        <a:t>שלב 4</a:t>
                      </a:r>
                    </a:p>
                  </a:txBody>
                  <a:tcPr marL="6350" marR="6350" marT="6350" marB="0" anchor="ctr">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חישוב העיצום או הקנס בהתאם לסכום ה"תשלום במזומן" - ה"תשלום במזומן" חיובי</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rtl="0" fontAlgn="ctr"/>
                      <a:endParaRPr lang="en-US" sz="1500" b="1" i="0" u="none" strike="noStrike" dirty="0">
                        <a:solidFill>
                          <a:srgbClr val="000000"/>
                        </a:solidFill>
                        <a:effectLst/>
                        <a:latin typeface="David" panose="020E0502060401010101" pitchFamily="34" charset="-79"/>
                        <a:cs typeface="David" panose="020E0502060401010101" pitchFamily="34" charset="-79"/>
                      </a:endParaRPr>
                    </a:p>
                  </a:txBody>
                  <a:tcPr marL="6350" marR="6350" marT="635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44702739"/>
                  </a:ext>
                </a:extLst>
              </a:tr>
            </a:tbl>
          </a:graphicData>
        </a:graphic>
      </p:graphicFrame>
      <p:cxnSp>
        <p:nvCxnSpPr>
          <p:cNvPr id="153" name="מחבר חץ ישר 152">
            <a:extLst>
              <a:ext uri="{FF2B5EF4-FFF2-40B4-BE49-F238E27FC236}">
                <a16:creationId xmlns:a16="http://schemas.microsoft.com/office/drawing/2014/main" id="{F672A9D1-0A7E-4103-8A48-A2080D11C690}"/>
              </a:ext>
            </a:extLst>
          </p:cNvPr>
          <p:cNvCxnSpPr>
            <a:cxnSpLocks/>
          </p:cNvCxnSpPr>
          <p:nvPr/>
        </p:nvCxnSpPr>
        <p:spPr bwMode="auto">
          <a:xfrm flipH="1">
            <a:off x="5420412" y="2019691"/>
            <a:ext cx="1875934" cy="676375"/>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7" name="מחבר חץ ישר 156">
            <a:extLst>
              <a:ext uri="{FF2B5EF4-FFF2-40B4-BE49-F238E27FC236}">
                <a16:creationId xmlns:a16="http://schemas.microsoft.com/office/drawing/2014/main" id="{FFEE050C-B1A8-4EBC-867B-8B2A012FB0D8}"/>
              </a:ext>
            </a:extLst>
          </p:cNvPr>
          <p:cNvCxnSpPr>
            <a:cxnSpLocks/>
          </p:cNvCxnSpPr>
          <p:nvPr/>
        </p:nvCxnSpPr>
        <p:spPr bwMode="auto">
          <a:xfrm>
            <a:off x="7296346" y="2019691"/>
            <a:ext cx="1517715" cy="883765"/>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9" name="מחבר חץ ישר 158">
            <a:extLst>
              <a:ext uri="{FF2B5EF4-FFF2-40B4-BE49-F238E27FC236}">
                <a16:creationId xmlns:a16="http://schemas.microsoft.com/office/drawing/2014/main" id="{27F1A78C-DF20-4216-A6A2-04535806AE66}"/>
              </a:ext>
            </a:extLst>
          </p:cNvPr>
          <p:cNvCxnSpPr>
            <a:cxnSpLocks/>
          </p:cNvCxnSpPr>
          <p:nvPr/>
        </p:nvCxnSpPr>
        <p:spPr bwMode="auto">
          <a:xfrm flipH="1">
            <a:off x="5420412" y="3546434"/>
            <a:ext cx="1875934" cy="697425"/>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1" name="מחבר חץ ישר 160">
            <a:extLst>
              <a:ext uri="{FF2B5EF4-FFF2-40B4-BE49-F238E27FC236}">
                <a16:creationId xmlns:a16="http://schemas.microsoft.com/office/drawing/2014/main" id="{4A01590D-F7E5-493F-A7FF-E5222FCA0B90}"/>
              </a:ext>
            </a:extLst>
          </p:cNvPr>
          <p:cNvCxnSpPr>
            <a:cxnSpLocks/>
          </p:cNvCxnSpPr>
          <p:nvPr/>
        </p:nvCxnSpPr>
        <p:spPr bwMode="auto">
          <a:xfrm>
            <a:off x="7296345" y="3546434"/>
            <a:ext cx="1517715" cy="883765"/>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2" name="מחבר חץ ישר 161">
            <a:extLst>
              <a:ext uri="{FF2B5EF4-FFF2-40B4-BE49-F238E27FC236}">
                <a16:creationId xmlns:a16="http://schemas.microsoft.com/office/drawing/2014/main" id="{AF27B6C2-57CC-4677-92CC-52E05FDB15DE}"/>
              </a:ext>
            </a:extLst>
          </p:cNvPr>
          <p:cNvCxnSpPr>
            <a:cxnSpLocks/>
          </p:cNvCxnSpPr>
          <p:nvPr/>
        </p:nvCxnSpPr>
        <p:spPr bwMode="auto">
          <a:xfrm flipH="1">
            <a:off x="5420412" y="4796865"/>
            <a:ext cx="1875934" cy="697425"/>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מחבר חץ ישר 162">
            <a:extLst>
              <a:ext uri="{FF2B5EF4-FFF2-40B4-BE49-F238E27FC236}">
                <a16:creationId xmlns:a16="http://schemas.microsoft.com/office/drawing/2014/main" id="{E130E5F0-B8D6-4A4F-A04D-20D2ECCFDAB4}"/>
              </a:ext>
            </a:extLst>
          </p:cNvPr>
          <p:cNvCxnSpPr>
            <a:cxnSpLocks/>
          </p:cNvCxnSpPr>
          <p:nvPr/>
        </p:nvCxnSpPr>
        <p:spPr bwMode="auto">
          <a:xfrm>
            <a:off x="7296345" y="4783014"/>
            <a:ext cx="1517715" cy="883765"/>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823241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7" name="כותרת 1"/>
          <p:cNvSpPr txBox="1">
            <a:spLocks/>
          </p:cNvSpPr>
          <p:nvPr/>
        </p:nvSpPr>
        <p:spPr>
          <a:xfrm>
            <a:off x="0" y="299621"/>
            <a:ext cx="12038029"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36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rPr>
              <a:t>תרשים מסכם לגבי אופן קביעת קיומה של הפרה בעת שימוש בשיק</a:t>
            </a:r>
          </a:p>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he-IL" sz="50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endParaRPr>
          </a:p>
        </p:txBody>
      </p:sp>
      <p:graphicFrame>
        <p:nvGraphicFramePr>
          <p:cNvPr id="4" name="טבלה 3">
            <a:extLst>
              <a:ext uri="{FF2B5EF4-FFF2-40B4-BE49-F238E27FC236}">
                <a16:creationId xmlns:a16="http://schemas.microsoft.com/office/drawing/2014/main" id="{D2644DFE-9AF6-4F00-8D9A-D9E183BA9DC6}"/>
              </a:ext>
            </a:extLst>
          </p:cNvPr>
          <p:cNvGraphicFramePr>
            <a:graphicFrameLocks noGrp="1"/>
          </p:cNvGraphicFramePr>
          <p:nvPr>
            <p:extLst/>
          </p:nvPr>
        </p:nvGraphicFramePr>
        <p:xfrm>
          <a:off x="1706251" y="1159496"/>
          <a:ext cx="9323109" cy="5175313"/>
        </p:xfrm>
        <a:graphic>
          <a:graphicData uri="http://schemas.openxmlformats.org/drawingml/2006/table">
            <a:tbl>
              <a:tblPr rtl="1"/>
              <a:tblGrid>
                <a:gridCol w="688053">
                  <a:extLst>
                    <a:ext uri="{9D8B030D-6E8A-4147-A177-3AD203B41FA5}">
                      <a16:colId xmlns:a16="http://schemas.microsoft.com/office/drawing/2014/main" val="2225294799"/>
                    </a:ext>
                  </a:extLst>
                </a:gridCol>
                <a:gridCol w="584845">
                  <a:extLst>
                    <a:ext uri="{9D8B030D-6E8A-4147-A177-3AD203B41FA5}">
                      <a16:colId xmlns:a16="http://schemas.microsoft.com/office/drawing/2014/main" val="280796880"/>
                    </a:ext>
                  </a:extLst>
                </a:gridCol>
                <a:gridCol w="4420736">
                  <a:extLst>
                    <a:ext uri="{9D8B030D-6E8A-4147-A177-3AD203B41FA5}">
                      <a16:colId xmlns:a16="http://schemas.microsoft.com/office/drawing/2014/main" val="863196162"/>
                    </a:ext>
                  </a:extLst>
                </a:gridCol>
                <a:gridCol w="3629475">
                  <a:extLst>
                    <a:ext uri="{9D8B030D-6E8A-4147-A177-3AD203B41FA5}">
                      <a16:colId xmlns:a16="http://schemas.microsoft.com/office/drawing/2014/main" val="3885372167"/>
                    </a:ext>
                  </a:extLst>
                </a:gridCol>
              </a:tblGrid>
              <a:tr h="860690">
                <a:tc>
                  <a:txBody>
                    <a:bodyPr/>
                    <a:lstStyle/>
                    <a:p>
                      <a:pPr algn="r" rtl="1" fontAlgn="ctr"/>
                      <a:r>
                        <a:rPr lang="he-IL" sz="1500" b="1" i="0" u="none" strike="noStrike">
                          <a:solidFill>
                            <a:srgbClr val="000000"/>
                          </a:solidFill>
                          <a:effectLst/>
                          <a:latin typeface="David" panose="020E0502060401010101" pitchFamily="34" charset="-79"/>
                          <a:cs typeface="David" panose="020E0502060401010101" pitchFamily="34" charset="-79"/>
                        </a:rPr>
                        <a:t>שלב 1</a:t>
                      </a:r>
                    </a:p>
                  </a:txBody>
                  <a:tcPr marL="6350" marR="6350" marT="6350" marB="0" anchor="ctr">
                    <a:lnL>
                      <a:noFill/>
                    </a:lnL>
                    <a:lnR>
                      <a:noFill/>
                    </a:lnR>
                    <a:lnT>
                      <a:noFill/>
                    </a:lnT>
                    <a:lnB>
                      <a:noFill/>
                    </a:lnB>
                  </a:tcPr>
                </a:tc>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האם היה בעסקה: שכ"ע/ תרומה/ הלוויאה/ מתנה/ תשלום בשיק ללא שם המקבל?</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896615971"/>
                  </a:ext>
                </a:extLst>
              </a:tr>
              <a:tr h="424756">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l" rtl="0" fontAlgn="b"/>
                      <a:endParaRPr lang="en-US" sz="1500" b="0" i="0" u="none" strike="noStrike" dirty="0">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לא</a:t>
                      </a:r>
                    </a:p>
                  </a:txBody>
                  <a:tcPr marL="6350" marR="6350" marT="6350" marB="0" anchor="ctr">
                    <a:lnL>
                      <a:noFill/>
                    </a:lnL>
                    <a:lnR>
                      <a:noFill/>
                    </a:lnR>
                    <a:lnT>
                      <a:noFill/>
                    </a:lnT>
                    <a:lnB>
                      <a:noFill/>
                    </a:lnB>
                  </a:tcPr>
                </a:tc>
                <a:extLst>
                  <a:ext uri="{0D108BD9-81ED-4DB2-BD59-A6C34878D82A}">
                    <a16:rowId xmlns:a16="http://schemas.microsoft.com/office/drawing/2014/main" val="1290551303"/>
                  </a:ext>
                </a:extLst>
              </a:tr>
              <a:tr h="435933">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a:noFill/>
                    </a:lnR>
                    <a:lnT>
                      <a:noFill/>
                    </a:lnT>
                    <a:lnB>
                      <a:noFill/>
                    </a:lnB>
                  </a:tcPr>
                </a:tc>
                <a:tc>
                  <a:txBody>
                    <a:bodyPr/>
                    <a:lstStyle/>
                    <a:p>
                      <a:pPr algn="l" rtl="0" fontAlgn="b"/>
                      <a:endParaRPr lang="en-US" sz="1500" b="0"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4986892"/>
                  </a:ext>
                </a:extLst>
              </a:tr>
              <a:tr h="435933">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כן</a:t>
                      </a:r>
                    </a:p>
                  </a:txBody>
                  <a:tcPr marL="6350" marR="6350" marT="6350" marB="0" anchor="ctr">
                    <a:lnL>
                      <a:noFill/>
                    </a:lnL>
                    <a:lnR>
                      <a:noFill/>
                    </a:lnR>
                    <a:lnT>
                      <a:noFill/>
                    </a:lnT>
                    <a:lnB>
                      <a:noFill/>
                    </a:lnB>
                  </a:tcPr>
                </a:tc>
                <a:tc>
                  <a:txBody>
                    <a:bodyPr/>
                    <a:lstStyle/>
                    <a:p>
                      <a:pPr algn="l" rtl="0" fontAlgn="b"/>
                      <a:endParaRPr lang="en-US" sz="1500" b="0" i="0" u="none" strike="noStrike" dirty="0">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אין הפרה</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3772679395"/>
                  </a:ext>
                </a:extLst>
              </a:tr>
              <a:tr h="860690">
                <a:tc>
                  <a:txBody>
                    <a:bodyPr/>
                    <a:lstStyle/>
                    <a:p>
                      <a:pPr algn="r" rtl="1" fontAlgn="ctr"/>
                      <a:r>
                        <a:rPr lang="he-IL" sz="1500" b="1" i="0" u="none" strike="noStrike">
                          <a:solidFill>
                            <a:srgbClr val="000000"/>
                          </a:solidFill>
                          <a:effectLst/>
                          <a:latin typeface="David" panose="020E0502060401010101" pitchFamily="34" charset="-79"/>
                          <a:cs typeface="David" panose="020E0502060401010101" pitchFamily="34" charset="-79"/>
                        </a:rPr>
                        <a:t>שלב 2</a:t>
                      </a:r>
                    </a:p>
                  </a:txBody>
                  <a:tcPr marL="6350" marR="6350" marT="6350" marB="0" anchor="ctr">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האם סכום השיק עולה על התקרה (5,000 ₪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08997583"/>
                  </a:ext>
                </a:extLst>
              </a:tr>
              <a:tr h="424756">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a:noFill/>
                    </a:lnR>
                    <a:lnT>
                      <a:noFill/>
                    </a:lnT>
                    <a:lnB>
                      <a:noFill/>
                    </a:lnB>
                  </a:tcPr>
                </a:tc>
                <a:tc>
                  <a:txBody>
                    <a:bodyPr/>
                    <a:lstStyle/>
                    <a:p>
                      <a:pPr algn="l" rtl="0" fontAlgn="b"/>
                      <a:endParaRPr lang="en-US" sz="1500" b="0" i="0" u="none" strike="noStrike" dirty="0">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לא</a:t>
                      </a:r>
                    </a:p>
                  </a:txBody>
                  <a:tcPr marL="6350" marR="6350" marT="6350" marB="0" anchor="ctr">
                    <a:lnL>
                      <a:noFill/>
                    </a:lnL>
                    <a:lnR>
                      <a:noFill/>
                    </a:lnR>
                    <a:lnT>
                      <a:noFill/>
                    </a:lnT>
                    <a:lnB>
                      <a:noFill/>
                    </a:lnB>
                  </a:tcPr>
                </a:tc>
                <a:extLst>
                  <a:ext uri="{0D108BD9-81ED-4DB2-BD59-A6C34878D82A}">
                    <a16:rowId xmlns:a16="http://schemas.microsoft.com/office/drawing/2014/main" val="732650536"/>
                  </a:ext>
                </a:extLst>
              </a:tr>
              <a:tr h="435933">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a:noFill/>
                    </a:lnR>
                    <a:lnT>
                      <a:noFill/>
                    </a:lnT>
                    <a:lnB>
                      <a:noFill/>
                    </a:lnB>
                  </a:tcPr>
                </a:tc>
                <a:tc>
                  <a:txBody>
                    <a:bodyPr/>
                    <a:lstStyle/>
                    <a:p>
                      <a:pPr algn="l" rtl="0" fontAlgn="b"/>
                      <a:endParaRPr lang="en-US" sz="1500" b="0" i="0" u="none" strike="noStrike" dirty="0">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3976425"/>
                  </a:ext>
                </a:extLst>
              </a:tr>
              <a:tr h="435933">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כן</a:t>
                      </a:r>
                    </a:p>
                  </a:txBody>
                  <a:tcPr marL="6350" marR="6350" marT="6350" marB="0" anchor="ctr">
                    <a:lnL>
                      <a:noFill/>
                    </a:lnL>
                    <a:lnR>
                      <a:noFill/>
                    </a:lnR>
                    <a:lnT>
                      <a:noFill/>
                    </a:lnT>
                    <a:lnB>
                      <a:noFill/>
                    </a:lnB>
                  </a:tcPr>
                </a:tc>
                <a:tc>
                  <a:txBody>
                    <a:bodyPr/>
                    <a:lstStyle/>
                    <a:p>
                      <a:pPr algn="l" rtl="0" fontAlgn="b"/>
                      <a:endParaRPr lang="en-US" sz="1500" b="0" i="0" u="none" strike="noStrike" dirty="0">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אין הפרה</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1360672285"/>
                  </a:ext>
                </a:extLst>
              </a:tr>
              <a:tr h="435933">
                <a:tc>
                  <a:txBody>
                    <a:bodyPr/>
                    <a:lstStyle/>
                    <a:p>
                      <a:pPr algn="r" rtl="1" fontAlgn="ctr"/>
                      <a:r>
                        <a:rPr lang="he-IL" sz="1500" b="1" i="0" u="none" strike="noStrike">
                          <a:solidFill>
                            <a:srgbClr val="000000"/>
                          </a:solidFill>
                          <a:effectLst/>
                          <a:latin typeface="David" panose="020E0502060401010101" pitchFamily="34" charset="-79"/>
                          <a:cs typeface="David" panose="020E0502060401010101" pitchFamily="34" charset="-79"/>
                        </a:rPr>
                        <a:t>שלב 3</a:t>
                      </a:r>
                    </a:p>
                  </a:txBody>
                  <a:tcPr marL="6350" marR="6350" marT="6350" marB="0" anchor="ctr">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1" fontAlgn="ctr"/>
                      <a:r>
                        <a:rPr lang="he-IL" sz="1500" b="1" i="0" u="none" strike="noStrike">
                          <a:solidFill>
                            <a:srgbClr val="000000"/>
                          </a:solidFill>
                          <a:effectLst/>
                          <a:latin typeface="David" panose="020E0502060401010101" pitchFamily="34" charset="-79"/>
                          <a:cs typeface="David" panose="020E0502060401010101" pitchFamily="34" charset="-79"/>
                        </a:rPr>
                        <a:t>חישוב העיצום/ הקנס בהתאם לסכום השיק</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8007231"/>
                  </a:ext>
                </a:extLst>
              </a:tr>
              <a:tr h="424756">
                <a:tc>
                  <a:txBody>
                    <a:bodyPr/>
                    <a:lstStyle/>
                    <a:p>
                      <a:pPr algn="l" rtl="0" fontAlgn="b"/>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a:noFill/>
                    </a:lnT>
                    <a:lnB>
                      <a:noFill/>
                    </a:lnB>
                  </a:tcPr>
                </a:tc>
                <a:tc>
                  <a:txBody>
                    <a:bodyPr/>
                    <a:lstStyle/>
                    <a:p>
                      <a:pPr algn="ctr" rtl="0" fontAlgn="ctr"/>
                      <a:endParaRPr lang="en-US" sz="1500" b="1"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a:noFill/>
                    </a:lnR>
                    <a:lnT>
                      <a:noFill/>
                    </a:lnT>
                    <a:lnB>
                      <a:noFill/>
                    </a:lnB>
                  </a:tcPr>
                </a:tc>
                <a:tc>
                  <a:txBody>
                    <a:bodyPr/>
                    <a:lstStyle/>
                    <a:p>
                      <a:pPr algn="l" rtl="0" fontAlgn="b"/>
                      <a:endParaRPr lang="en-US" sz="1500" b="0" i="0" u="none" strike="noStrike">
                        <a:solidFill>
                          <a:srgbClr val="000000"/>
                        </a:solidFill>
                        <a:effectLst/>
                        <a:latin typeface="David" panose="020E0502060401010101" pitchFamily="34" charset="-79"/>
                        <a:cs typeface="David" panose="020E0502060401010101" pitchFamily="34" charset="-79"/>
                      </a:endParaRPr>
                    </a:p>
                  </a:txBody>
                  <a:tcPr marL="6350" marR="6350" marT="635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0" fontAlgn="ctr"/>
                      <a:endParaRPr lang="en-US" sz="1500" b="1" i="0" u="none" strike="noStrike" dirty="0">
                        <a:solidFill>
                          <a:srgbClr val="000000"/>
                        </a:solidFill>
                        <a:effectLst/>
                        <a:latin typeface="David" panose="020E0502060401010101" pitchFamily="34" charset="-79"/>
                        <a:cs typeface="David" panose="020E0502060401010101" pitchFamily="34" charset="-79"/>
                      </a:endParaRPr>
                    </a:p>
                  </a:txBody>
                  <a:tcPr marL="6350" marR="6350" marT="6350" marB="0" anchor="ctr">
                    <a:lnL>
                      <a:noFill/>
                    </a:lnL>
                    <a:lnR>
                      <a:noFill/>
                    </a:lnR>
                    <a:lnT>
                      <a:noFill/>
                    </a:lnT>
                    <a:lnB>
                      <a:noFill/>
                    </a:lnB>
                  </a:tcPr>
                </a:tc>
                <a:extLst>
                  <a:ext uri="{0D108BD9-81ED-4DB2-BD59-A6C34878D82A}">
                    <a16:rowId xmlns:a16="http://schemas.microsoft.com/office/drawing/2014/main" val="1424045920"/>
                  </a:ext>
                </a:extLst>
              </a:tr>
            </a:tbl>
          </a:graphicData>
        </a:graphic>
      </p:graphicFrame>
      <p:cxnSp>
        <p:nvCxnSpPr>
          <p:cNvPr id="8" name="מחבר חץ ישר 7">
            <a:extLst>
              <a:ext uri="{FF2B5EF4-FFF2-40B4-BE49-F238E27FC236}">
                <a16:creationId xmlns:a16="http://schemas.microsoft.com/office/drawing/2014/main" id="{48C4D974-BF1C-4185-8CB5-FD592D64F7D4}"/>
              </a:ext>
            </a:extLst>
          </p:cNvPr>
          <p:cNvCxnSpPr>
            <a:cxnSpLocks/>
          </p:cNvCxnSpPr>
          <p:nvPr/>
        </p:nvCxnSpPr>
        <p:spPr bwMode="auto">
          <a:xfrm>
            <a:off x="7720553" y="2073896"/>
            <a:ext cx="1300899" cy="1168925"/>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מחבר חץ ישר 16">
            <a:extLst>
              <a:ext uri="{FF2B5EF4-FFF2-40B4-BE49-F238E27FC236}">
                <a16:creationId xmlns:a16="http://schemas.microsoft.com/office/drawing/2014/main" id="{9D9433D9-D529-4E0D-8045-87B7B941F6F1}"/>
              </a:ext>
            </a:extLst>
          </p:cNvPr>
          <p:cNvCxnSpPr>
            <a:cxnSpLocks/>
          </p:cNvCxnSpPr>
          <p:nvPr/>
        </p:nvCxnSpPr>
        <p:spPr bwMode="auto">
          <a:xfrm flipH="1">
            <a:off x="5392132" y="2069657"/>
            <a:ext cx="2328421" cy="107889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מחבר חץ ישר 19">
            <a:extLst>
              <a:ext uri="{FF2B5EF4-FFF2-40B4-BE49-F238E27FC236}">
                <a16:creationId xmlns:a16="http://schemas.microsoft.com/office/drawing/2014/main" id="{E98D9B6E-9CEE-47B0-9003-D624559611F6}"/>
              </a:ext>
            </a:extLst>
          </p:cNvPr>
          <p:cNvCxnSpPr>
            <a:cxnSpLocks/>
          </p:cNvCxnSpPr>
          <p:nvPr/>
        </p:nvCxnSpPr>
        <p:spPr bwMode="auto">
          <a:xfrm>
            <a:off x="7720553" y="4249367"/>
            <a:ext cx="1300899" cy="1168925"/>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מחבר חץ ישר 20">
            <a:extLst>
              <a:ext uri="{FF2B5EF4-FFF2-40B4-BE49-F238E27FC236}">
                <a16:creationId xmlns:a16="http://schemas.microsoft.com/office/drawing/2014/main" id="{020A13A2-630F-4A51-966E-9EE612169CEC}"/>
              </a:ext>
            </a:extLst>
          </p:cNvPr>
          <p:cNvCxnSpPr>
            <a:cxnSpLocks/>
          </p:cNvCxnSpPr>
          <p:nvPr/>
        </p:nvCxnSpPr>
        <p:spPr bwMode="auto">
          <a:xfrm flipH="1">
            <a:off x="5389251" y="4249367"/>
            <a:ext cx="2328421" cy="107889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850597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 name="תמונה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00796" y="1299213"/>
            <a:ext cx="5508538" cy="3894293"/>
          </a:xfrm>
          <a:prstGeom prst="rect">
            <a:avLst/>
          </a:prstGeom>
        </p:spPr>
      </p:pic>
      <p:sp>
        <p:nvSpPr>
          <p:cNvPr id="2" name="כותרת 1"/>
          <p:cNvSpPr>
            <a:spLocks noGrp="1"/>
          </p:cNvSpPr>
          <p:nvPr>
            <p:ph type="ctrTitle"/>
          </p:nvPr>
        </p:nvSpPr>
        <p:spPr>
          <a:xfrm>
            <a:off x="-406400" y="1122363"/>
            <a:ext cx="9144000" cy="2387600"/>
          </a:xfrm>
        </p:spPr>
        <p:txBody>
          <a:bodyPr/>
          <a:lstStyle/>
          <a:p>
            <a:r>
              <a:rPr lang="he-IL" sz="6600" b="1" dirty="0">
                <a:latin typeface="David" panose="020E0502060401010101" pitchFamily="34" charset="-79"/>
                <a:cs typeface="David" panose="020E0502060401010101" pitchFamily="34" charset="-79"/>
              </a:rPr>
              <a:t>טיפים</a:t>
            </a:r>
          </a:p>
        </p:txBody>
      </p:sp>
      <p:sp>
        <p:nvSpPr>
          <p:cNvPr id="5" name="TextBox 4"/>
          <p:cNvSpPr txBox="1"/>
          <p:nvPr/>
        </p:nvSpPr>
        <p:spPr>
          <a:xfrm>
            <a:off x="3282312" y="1299213"/>
            <a:ext cx="1673856" cy="707886"/>
          </a:xfrm>
          <a:prstGeom prst="rect">
            <a:avLst/>
          </a:prstGeom>
          <a:noFill/>
        </p:spPr>
        <p:txBody>
          <a:bodyPr wrap="none" rtlCol="1">
            <a:spAutoFit/>
          </a:bodyPr>
          <a:lstStyle/>
          <a:p>
            <a:r>
              <a:rPr lang="he-IL" sz="4000" b="1" u="sng" dirty="0">
                <a:solidFill>
                  <a:srgbClr val="000000"/>
                </a:solidFill>
                <a:effectLst>
                  <a:outerShdw blurRad="38100" dist="25400" dir="5400000" algn="tl" rotWithShape="0">
                    <a:srgbClr val="000000">
                      <a:alpha val="43000"/>
                    </a:srgbClr>
                  </a:outerShdw>
                </a:effectLst>
                <a:latin typeface="David" panose="020E0502060401010101" pitchFamily="34" charset="-79"/>
                <a:cs typeface="David" panose="020E0502060401010101" pitchFamily="34" charset="-79"/>
              </a:rPr>
              <a:t>שיעור 2</a:t>
            </a:r>
            <a:endParaRPr lang="he-IL" u="sng" dirty="0">
              <a:solidFill>
                <a:srgbClr val="000000"/>
              </a:solidFill>
              <a:latin typeface="David" panose="020E0502060401010101" pitchFamily="34" charset="-79"/>
              <a:cs typeface="David" panose="020E0502060401010101" pitchFamily="34" charset="-79"/>
            </a:endParaRPr>
          </a:p>
        </p:txBody>
      </p:sp>
      <p:sp>
        <p:nvSpPr>
          <p:cNvPr id="7" name="כותרת משנה 2">
            <a:extLst>
              <a:ext uri="{FF2B5EF4-FFF2-40B4-BE49-F238E27FC236}">
                <a16:creationId xmlns:a16="http://schemas.microsoft.com/office/drawing/2014/main" id="{B62D968B-09E7-4B04-9213-23EE13D1427D}"/>
              </a:ext>
            </a:extLst>
          </p:cNvPr>
          <p:cNvSpPr txBox="1">
            <a:spLocks/>
          </p:cNvSpPr>
          <p:nvPr/>
        </p:nvSpPr>
        <p:spPr bwMode="auto">
          <a:xfrm>
            <a:off x="239395" y="4859337"/>
            <a:ext cx="7632848"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2500"/>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he-IL" sz="3200" b="1" dirty="0">
                <a:latin typeface="David" panose="020E0502060401010101" pitchFamily="34" charset="-79"/>
                <a:cs typeface="David" panose="020E0502060401010101" pitchFamily="34" charset="-79"/>
              </a:rPr>
              <a:t>מרצה: יועצת מס גיתית שלומי, ממלאת מקום נשיא לשכת יועצי המס ויו"ר פורום המיסים בלשכה</a:t>
            </a:r>
            <a:endParaRPr lang="en-US" sz="3200" b="1" dirty="0">
              <a:latin typeface="David" panose="020E0502060401010101" pitchFamily="34" charset="-79"/>
              <a:cs typeface="David" panose="020E0502060401010101" pitchFamily="34" charset="-79"/>
            </a:endParaRPr>
          </a:p>
          <a:p>
            <a:r>
              <a:rPr lang="en-US" sz="3200" b="1" dirty="0">
                <a:latin typeface="David" panose="020E0502060401010101" pitchFamily="34" charset="-79"/>
                <a:cs typeface="David" panose="020E0502060401010101" pitchFamily="34" charset="-79"/>
              </a:rPr>
              <a:t>gitit@gstax.co.il</a:t>
            </a:r>
            <a:r>
              <a:rPr lang="he-IL" sz="3200" b="1" dirty="0">
                <a:latin typeface="David" panose="020E0502060401010101" pitchFamily="34" charset="-79"/>
                <a:cs typeface="David" panose="020E0502060401010101" pitchFamily="34" charset="-79"/>
              </a:rPr>
              <a:t>מייל: </a:t>
            </a:r>
          </a:p>
          <a:p>
            <a:endParaRPr lang="he-IL" sz="32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8822779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1940620" y="252512"/>
            <a:ext cx="9144000" cy="1143000"/>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a:ln>
                  <a:noFill/>
                </a:ln>
                <a:solidFill>
                  <a:schemeClr val="accent4"/>
                </a:solidFill>
                <a:effectLst/>
                <a:uLnTx/>
                <a:uFillTx/>
                <a:latin typeface="Calibri"/>
                <a:ea typeface="+mj-ea"/>
                <a:cs typeface="David" panose="020E0502060401010101" pitchFamily="34" charset="-79"/>
              </a:rPr>
              <a:t>טיפ: ממי צריך להיפרע עובד הנפגע בתאונת דרכים?</a:t>
            </a:r>
            <a:br>
              <a:rPr kumimoji="0" lang="en-US" sz="3600" b="0" i="0" u="none" strike="noStrike" kern="1200" cap="none" spc="0" normalizeH="0" baseline="0" noProof="0">
                <a:ln>
                  <a:noFill/>
                </a:ln>
                <a:solidFill>
                  <a:schemeClr val="accent4"/>
                </a:solidFill>
                <a:effectLst/>
                <a:uLnTx/>
                <a:uFillTx/>
                <a:latin typeface="Calibri"/>
                <a:ea typeface="+mj-ea"/>
              </a:rPr>
            </a:br>
            <a:endParaRPr kumimoji="0" lang="he-IL" sz="3600" b="0"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sp>
        <p:nvSpPr>
          <p:cNvPr id="4" name="מציין מיקום תוכן 2"/>
          <p:cNvSpPr txBox="1">
            <a:spLocks/>
          </p:cNvSpPr>
          <p:nvPr/>
        </p:nvSpPr>
        <p:spPr>
          <a:xfrm>
            <a:off x="1940620" y="1154634"/>
            <a:ext cx="8229600" cy="5188842"/>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אדם שנפגע בתאונת דרכים זכאי לקבל כספים (בין היתר, אובדן ימי השתכרות) מחברת הביטוח בה מבוטח הרכב, זאת עפ"י חוק פיצויים לנפגעי תאונת דרכים, התשל"ה-1975, והתקנות והצווים הרלבנטיים. לפיכך, במקרה כזה לא מוטלת החובה על המעביד לשלם דמי מחלה - אלא אם ישנו הסכם קיבוצי / צו הרחבה / חוזה אישי / נוהג במקום העבודה הקובע אחרת</a:t>
            </a:r>
            <a:r>
              <a:rPr kumimoji="0" lang="en-US" sz="2600" b="0" i="0" u="none" strike="noStrike" kern="1200" cap="none" spc="0" normalizeH="0" baseline="0" noProof="0">
                <a:ln>
                  <a:noFill/>
                </a:ln>
                <a:solidFill>
                  <a:sysClr val="windowText" lastClr="000000"/>
                </a:solidFill>
                <a:effectLst/>
                <a:uLnTx/>
                <a:uFillTx/>
                <a:latin typeface="Constantia"/>
                <a:ea typeface="+mn-ea"/>
                <a:cs typeface="+mn-cs"/>
              </a:rPr>
              <a:t>.</a:t>
            </a:r>
            <a:endPar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en-US" sz="2600" b="0" i="0" u="none" strike="noStrike" kern="1200" cap="none" spc="0" normalizeH="0" baseline="0" noProof="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במקרה בו תאונת הדרכים היתה </a:t>
            </a:r>
            <a:r>
              <a:rPr kumimoji="0" lang="he-IL" sz="2600" b="1" i="0" u="sng"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במהלך ועקב העבודה</a:t>
            </a: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 לרבות בדרך הרגילה (ללא סטייה) מבית העובד לעבודה ובחזרה, תחשב זו לתאונת עבודה, שתזכה את העובד בדמי פגיעה מהמוסד לביטוח לאומי.</a:t>
            </a:r>
            <a:endParaRPr kumimoji="0" lang="en-US" sz="2600" b="0" i="0" u="none" strike="noStrike" kern="1200" cap="none" spc="0" normalizeH="0" baseline="0" noProof="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14378054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1662608" y="371004"/>
            <a:ext cx="9144000" cy="1143000"/>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200" b="1" i="0" strike="noStrike" kern="1200" cap="none" spc="0" normalizeH="0" baseline="0" noProof="0" dirty="0">
                <a:ln>
                  <a:noFill/>
                </a:ln>
                <a:solidFill>
                  <a:schemeClr val="accent4"/>
                </a:solidFill>
                <a:effectLst/>
                <a:uLnTx/>
                <a:uFillTx/>
                <a:latin typeface="Calibri"/>
                <a:ea typeface="+mj-ea"/>
                <a:cs typeface="David" panose="020E0502060401010101" pitchFamily="34" charset="-79"/>
              </a:rPr>
              <a:t>נוהל ביקורת פתע ממס הכנסה</a:t>
            </a:r>
            <a:br>
              <a:rPr kumimoji="0" lang="he-IL" sz="3200" b="1" i="0" strike="noStrike" kern="1200" cap="none" spc="0" normalizeH="0" baseline="0" noProof="0" dirty="0">
                <a:ln>
                  <a:noFill/>
                </a:ln>
                <a:solidFill>
                  <a:schemeClr val="accent4"/>
                </a:solidFill>
                <a:effectLst/>
                <a:uLnTx/>
                <a:uFillTx/>
                <a:latin typeface="Calibri"/>
                <a:ea typeface="+mj-ea"/>
                <a:cs typeface="David" panose="020E0502060401010101" pitchFamily="34" charset="-79"/>
              </a:rPr>
            </a:br>
            <a:r>
              <a:rPr kumimoji="0" lang="he-IL" sz="3200" b="1" i="0" strike="noStrike" kern="1200" cap="none" spc="0" normalizeH="0" baseline="0" noProof="0" dirty="0">
                <a:ln>
                  <a:noFill/>
                </a:ln>
                <a:solidFill>
                  <a:schemeClr val="accent4"/>
                </a:solidFill>
                <a:effectLst/>
                <a:uLnTx/>
                <a:uFillTx/>
                <a:latin typeface="Calibri"/>
                <a:ea typeface="+mj-ea"/>
                <a:cs typeface="David" panose="020E0502060401010101" pitchFamily="34" charset="-79"/>
              </a:rPr>
              <a:t>מה צריך ומה לא צריך לעשות בעת ביקורת פתע: </a:t>
            </a:r>
            <a:br>
              <a:rPr kumimoji="0" lang="en-US" sz="3200" b="0" i="0" strike="noStrike" kern="1200" cap="none" spc="0" normalizeH="0" baseline="0" noProof="0" dirty="0">
                <a:ln>
                  <a:noFill/>
                </a:ln>
                <a:solidFill>
                  <a:schemeClr val="accent4"/>
                </a:solidFill>
                <a:effectLst/>
                <a:uLnTx/>
                <a:uFillTx/>
                <a:latin typeface="Calibri"/>
                <a:ea typeface="+mj-ea"/>
              </a:rPr>
            </a:br>
            <a:endParaRPr kumimoji="0" lang="he-IL" sz="3200" b="0" i="0"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sp>
        <p:nvSpPr>
          <p:cNvPr id="4" name="מציין מיקום תוכן 2"/>
          <p:cNvSpPr txBox="1">
            <a:spLocks/>
          </p:cNvSpPr>
          <p:nvPr/>
        </p:nvSpPr>
        <p:spPr>
          <a:xfrm>
            <a:off x="1491804" y="1209824"/>
            <a:ext cx="8928992" cy="5256584"/>
          </a:xfrm>
          <a:prstGeom prst="rect">
            <a:avLst/>
          </a:prstGeom>
        </p:spPr>
        <p:txBody>
          <a:bodyPr vert="horz">
            <a:normAutofit fontScale="77500" lnSpcReduction="20000"/>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ביקורת פתע של נציג רשות המיסים, כשמה כן היא, היא אכן מיועדת לעריכת ביקורת בעסק והיא נערכת במסגרת ביקור פתע בעסק אותו עושה נציג הרשות הרלבנטית. </a:t>
            </a: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2"/>
              <a:buChar char=""/>
              <a:tabLst/>
              <a:defRPr/>
            </a:pPr>
            <a:endParaRPr kumimoji="0" lang="en-US" sz="2600" b="0" i="0" u="none" strike="noStrike" kern="1200" cap="none" spc="0" normalizeH="0" baseline="0" noProof="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להלן מספר עצות בנוגע לפעולות שיש או שאין לעשותן בקשר לביקורת פתע בעסק:</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en-US" sz="2600" b="0" i="0" u="none" strike="noStrike" kern="1200" cap="none" spc="0" normalizeH="0" baseline="0" noProof="0">
              <a:ln>
                <a:noFill/>
              </a:ln>
              <a:solidFill>
                <a:sysClr val="windowText" lastClr="000000"/>
              </a:solidFill>
              <a:effectLst/>
              <a:uLnTx/>
              <a:uFillTx/>
              <a:latin typeface="Constantia"/>
              <a:ea typeface="+mn-ea"/>
              <a:cs typeface="+mn-cs"/>
            </a:endParaRPr>
          </a:p>
          <a:p>
            <a:pPr marL="514350" marR="0" lvl="0" indent="-514350" algn="just" defTabSz="914400" rtl="1" eaLnBrk="1" fontAlgn="auto" latinLnBrk="0" hangingPunct="1">
              <a:lnSpc>
                <a:spcPct val="100000"/>
              </a:lnSpc>
              <a:spcBef>
                <a:spcPct val="20000"/>
              </a:spcBef>
              <a:spcAft>
                <a:spcPts val="0"/>
              </a:spcAft>
              <a:buClr>
                <a:srgbClr val="0BD0D9"/>
              </a:buClr>
              <a:buSzPct val="95000"/>
              <a:buFont typeface="+mj-lt"/>
              <a:buAutoNum type="arabicPeriod"/>
              <a:tabLst/>
              <a:defRPr/>
            </a:pPr>
            <a:r>
              <a:rPr kumimoji="0" lang="he-IL" sz="26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יש</a:t>
            </a:r>
            <a:r>
              <a:rPr kumimoji="0" lang="he-IL" sz="2600" b="1" i="0" u="none" strike="noStrike" kern="1200" cap="none" spc="0" normalizeH="0" baseline="0" noProof="0">
                <a:ln>
                  <a:noFill/>
                </a:ln>
                <a:solidFill>
                  <a:srgbClr val="FF0000"/>
                </a:solidFill>
                <a:effectLst/>
                <a:uLnTx/>
                <a:uFillTx/>
                <a:latin typeface="Constantia"/>
                <a:ea typeface="+mn-ea"/>
                <a:cs typeface="David" panose="020E0502060401010101" pitchFamily="34" charset="-79"/>
              </a:rPr>
              <a:t> לשמור בעסק את הניירת </a:t>
            </a:r>
            <a:r>
              <a:rPr kumimoji="0" lang="he-IL" sz="26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והמסמכים הרלבנטיים שדרושים לצורך עמידה בהוראות ו/או הצבעה על התנהלות עסקית תקינה; </a:t>
            </a:r>
          </a:p>
          <a:p>
            <a:pPr marL="514350" marR="0" lvl="0" indent="-514350" algn="just" defTabSz="914400" rtl="1" eaLnBrk="1" fontAlgn="auto" latinLnBrk="0" hangingPunct="1">
              <a:lnSpc>
                <a:spcPct val="100000"/>
              </a:lnSpc>
              <a:spcBef>
                <a:spcPct val="20000"/>
              </a:spcBef>
              <a:spcAft>
                <a:spcPts val="0"/>
              </a:spcAft>
              <a:buClr>
                <a:srgbClr val="0BD0D9"/>
              </a:buClr>
              <a:buSzPct val="95000"/>
              <a:buFont typeface="+mj-lt"/>
              <a:buAutoNum type="arabicPeriod"/>
              <a:tabLst/>
              <a:defRPr/>
            </a:pPr>
            <a:r>
              <a:rPr kumimoji="0" lang="he-IL" sz="26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יש לוודא מראש כי העסק </a:t>
            </a:r>
            <a:r>
              <a:rPr kumimoji="0" lang="he-IL" sz="2600" b="1" i="0" u="none" strike="noStrike" kern="1200" cap="none" spc="0" normalizeH="0" baseline="0" noProof="0">
                <a:ln>
                  <a:noFill/>
                </a:ln>
                <a:solidFill>
                  <a:srgbClr val="FF0000"/>
                </a:solidFill>
                <a:effectLst/>
                <a:uLnTx/>
                <a:uFillTx/>
                <a:latin typeface="Constantia"/>
                <a:ea typeface="+mn-ea"/>
                <a:cs typeface="David" panose="020E0502060401010101" pitchFamily="34" charset="-79"/>
              </a:rPr>
              <a:t>מנהל את כל הספרים המיוחדים </a:t>
            </a:r>
            <a:r>
              <a:rPr kumimoji="0" lang="he-IL" sz="26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שהחוק מחייב אתכם לנהל.</a:t>
            </a:r>
            <a:endParaRPr kumimoji="0" lang="en-US" sz="2600" b="1" i="0" u="none" strike="noStrike" kern="1200" cap="none" spc="0" normalizeH="0" baseline="0" noProof="0">
              <a:ln>
                <a:noFill/>
              </a:ln>
              <a:solidFill>
                <a:sysClr val="windowText" lastClr="000000"/>
              </a:solidFill>
              <a:effectLst/>
              <a:uLnTx/>
              <a:uFillTx/>
              <a:latin typeface="Constantia"/>
              <a:ea typeface="+mn-ea"/>
              <a:cs typeface="+mn-cs"/>
            </a:endParaRPr>
          </a:p>
          <a:p>
            <a:pPr marL="514350" marR="0" lvl="0" indent="-514350" algn="just" defTabSz="914400" rtl="1" eaLnBrk="1" fontAlgn="auto" latinLnBrk="0" hangingPunct="1">
              <a:lnSpc>
                <a:spcPct val="100000"/>
              </a:lnSpc>
              <a:spcBef>
                <a:spcPct val="20000"/>
              </a:spcBef>
              <a:spcAft>
                <a:spcPts val="0"/>
              </a:spcAft>
              <a:buClr>
                <a:srgbClr val="0BD0D9"/>
              </a:buClr>
              <a:buSzPct val="95000"/>
              <a:buFont typeface="+mj-lt"/>
              <a:buAutoNum type="arabicPeriod"/>
              <a:tabLst/>
              <a:defRPr/>
            </a:pPr>
            <a:r>
              <a:rPr kumimoji="0" lang="he-IL" sz="2600" b="1" i="0" u="none" strike="noStrike" kern="1200" cap="none" spc="0" normalizeH="0" baseline="0" noProof="0">
                <a:ln>
                  <a:noFill/>
                </a:ln>
                <a:solidFill>
                  <a:srgbClr val="FF0000"/>
                </a:solidFill>
                <a:effectLst/>
                <a:uLnTx/>
                <a:uFillTx/>
                <a:latin typeface="Constantia"/>
                <a:ea typeface="+mn-ea"/>
                <a:cs typeface="David" panose="020E0502060401010101" pitchFamily="34" charset="-79"/>
              </a:rPr>
              <a:t>יש להכין את עובדי העסק </a:t>
            </a:r>
            <a:r>
              <a:rPr kumimoji="0" lang="he-IL" sz="26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מבעוד מועד ולתת להם הנחיות מדויקות וברורות ביחס לאופן ההתנהלות בעת ביצוע ביקורת פתע בעסק;</a:t>
            </a:r>
            <a:endParaRPr kumimoji="0" lang="en-US" sz="2600" b="1" i="0" u="none" strike="noStrike" kern="1200" cap="none" spc="0" normalizeH="0" baseline="0" noProof="0">
              <a:ln>
                <a:noFill/>
              </a:ln>
              <a:solidFill>
                <a:sysClr val="windowText" lastClr="000000"/>
              </a:solidFill>
              <a:effectLst/>
              <a:uLnTx/>
              <a:uFillTx/>
              <a:latin typeface="Constantia"/>
              <a:ea typeface="+mn-ea"/>
              <a:cs typeface="+mn-cs"/>
            </a:endParaRPr>
          </a:p>
          <a:p>
            <a:pPr marL="514350" marR="0" lvl="0" indent="-514350" algn="just" defTabSz="914400" rtl="1" eaLnBrk="1" fontAlgn="auto" latinLnBrk="0" hangingPunct="1">
              <a:lnSpc>
                <a:spcPct val="100000"/>
              </a:lnSpc>
              <a:spcBef>
                <a:spcPct val="20000"/>
              </a:spcBef>
              <a:spcAft>
                <a:spcPts val="0"/>
              </a:spcAft>
              <a:buClr>
                <a:srgbClr val="0BD0D9"/>
              </a:buClr>
              <a:buSzPct val="95000"/>
              <a:buFont typeface="+mj-lt"/>
              <a:buAutoNum type="arabicPeriod"/>
              <a:tabLst/>
              <a:defRPr/>
            </a:pPr>
            <a:r>
              <a:rPr kumimoji="0" lang="he-IL" sz="26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יש לבקש מהמבקר להציג מסמכים/תעודות מזהים שמעניקים לו סמכות לבצע ביקורת בעסק;</a:t>
            </a:r>
            <a:endParaRPr kumimoji="0" lang="en-US" sz="2600" b="1" i="0" u="none" strike="noStrike" kern="1200" cap="none" spc="0" normalizeH="0" baseline="0" noProof="0">
              <a:ln>
                <a:noFill/>
              </a:ln>
              <a:solidFill>
                <a:sysClr val="windowText" lastClr="000000"/>
              </a:solidFill>
              <a:effectLst/>
              <a:uLnTx/>
              <a:uFillTx/>
              <a:latin typeface="Constantia"/>
              <a:ea typeface="+mn-ea"/>
              <a:cs typeface="+mn-cs"/>
            </a:endParaRPr>
          </a:p>
          <a:p>
            <a:pPr marL="514350" marR="0" lvl="0" indent="-514350" algn="just" defTabSz="914400" rtl="1" eaLnBrk="1" fontAlgn="auto" latinLnBrk="0" hangingPunct="1">
              <a:lnSpc>
                <a:spcPct val="100000"/>
              </a:lnSpc>
              <a:spcBef>
                <a:spcPct val="20000"/>
              </a:spcBef>
              <a:spcAft>
                <a:spcPts val="0"/>
              </a:spcAft>
              <a:buClr>
                <a:srgbClr val="0BD0D9"/>
              </a:buClr>
              <a:buSzPct val="95000"/>
              <a:buFont typeface="+mj-lt"/>
              <a:buAutoNum type="arabicPeriod"/>
              <a:tabLst/>
              <a:defRPr/>
            </a:pPr>
            <a:r>
              <a:rPr kumimoji="0" lang="he-IL" sz="26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יש לבקש מהמבקר מידע ביחס למטרה המדויקת שבגינה נערכת הביקורת בעסק;</a:t>
            </a:r>
            <a:endParaRPr kumimoji="0" lang="en-US" sz="2600" b="1" i="0" u="none" strike="noStrike" kern="1200" cap="none" spc="0" normalizeH="0" baseline="0" noProof="0">
              <a:ln>
                <a:noFill/>
              </a:ln>
              <a:solidFill>
                <a:sysClr val="windowText" lastClr="000000"/>
              </a:solidFill>
              <a:effectLst/>
              <a:uLnTx/>
              <a:uFillTx/>
              <a:latin typeface="Constantia"/>
              <a:ea typeface="+mn-ea"/>
              <a:cs typeface="+mn-cs"/>
            </a:endParaRPr>
          </a:p>
          <a:p>
            <a:pPr marL="514350" marR="0" lvl="0" indent="-514350" algn="just" defTabSz="914400" rtl="1" eaLnBrk="1" fontAlgn="auto" latinLnBrk="0" hangingPunct="1">
              <a:lnSpc>
                <a:spcPct val="100000"/>
              </a:lnSpc>
              <a:spcBef>
                <a:spcPct val="20000"/>
              </a:spcBef>
              <a:spcAft>
                <a:spcPts val="0"/>
              </a:spcAft>
              <a:buClr>
                <a:srgbClr val="0BD0D9"/>
              </a:buClr>
              <a:buSzPct val="95000"/>
              <a:buFont typeface="+mj-lt"/>
              <a:buAutoNum type="arabicPeriod"/>
              <a:tabLst/>
              <a:defRPr/>
            </a:pPr>
            <a:r>
              <a:rPr kumimoji="0" lang="he-IL" sz="26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יש להתייחס למבקר בכבוד ובנימוס;</a:t>
            </a:r>
            <a:r>
              <a:rPr kumimoji="0" lang="he-IL" sz="25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					              </a:t>
            </a:r>
          </a:p>
          <a:p>
            <a:pPr marL="0" marR="0" lvl="0" indent="0" algn="l"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5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ן</a:t>
            </a:r>
            <a:endParaRPr kumimoji="0" lang="en-US" sz="2500" b="1" i="0" u="none" strike="noStrike" kern="1200" cap="none" spc="0" normalizeH="0" baseline="0" noProof="0">
              <a:ln>
                <a:noFill/>
              </a:ln>
              <a:solidFill>
                <a:sysClr val="windowText" lastClr="000000"/>
              </a:solidFill>
              <a:effectLst/>
              <a:uLnTx/>
              <a:uFillTx/>
              <a:latin typeface="Constantia"/>
              <a:ea typeface="+mn-ea"/>
              <a:cs typeface="+mn-cs"/>
            </a:endParaRPr>
          </a:p>
          <a:p>
            <a:pPr marL="514350" marR="0" lvl="0" indent="-514350" algn="just" defTabSz="914400" rtl="1" eaLnBrk="1" fontAlgn="auto" latinLnBrk="0" hangingPunct="1">
              <a:lnSpc>
                <a:spcPct val="100000"/>
              </a:lnSpc>
              <a:spcBef>
                <a:spcPct val="20000"/>
              </a:spcBef>
              <a:spcAft>
                <a:spcPts val="0"/>
              </a:spcAft>
              <a:buClr>
                <a:srgbClr val="0BD0D9"/>
              </a:buClr>
              <a:buSzPct val="95000"/>
              <a:buFont typeface="Wingdings 2"/>
              <a:buAutoNum type="arabicPeriod" startAt="6"/>
              <a:tabLst/>
              <a:defRPr/>
            </a:pPr>
            <a:endParaRPr kumimoji="0" lang="he-IL" sz="26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en-US" sz="2600" b="1" i="0" u="none" strike="noStrike" kern="1200" cap="none" spc="0" normalizeH="0" baseline="0" noProof="0">
              <a:ln>
                <a:noFill/>
              </a:ln>
              <a:solidFill>
                <a:sysClr val="windowText" lastClr="000000"/>
              </a:solidFill>
              <a:effectLst/>
              <a:uLnTx/>
              <a:uFillTx/>
              <a:latin typeface="Constantia"/>
              <a:ea typeface="+mn-ea"/>
              <a:cs typeface="+mn-cs"/>
            </a:endParaRPr>
          </a:p>
          <a:p>
            <a:pPr marL="274320" marR="0" lvl="0" indent="-274320" algn="just" defTabSz="914400" rtl="1" eaLnBrk="1" fontAlgn="auto" latinLnBrk="0" hangingPunct="1">
              <a:lnSpc>
                <a:spcPct val="100000"/>
              </a:lnSpc>
              <a:spcBef>
                <a:spcPct val="20000"/>
              </a:spcBef>
              <a:spcAft>
                <a:spcPts val="0"/>
              </a:spcAft>
              <a:buClr>
                <a:srgbClr val="0BD0D9"/>
              </a:buClr>
              <a:buSzPct val="95000"/>
              <a:buFont typeface="Wingdings 2"/>
              <a:buChar char=""/>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3854493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descr="C:\Users\nir\Desktop\תלוש.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5680" y="32985"/>
            <a:ext cx="5688632" cy="6805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200188"/>
      </p:ext>
    </p:extLst>
  </p:cSld>
  <p:clrMapOvr>
    <a:masterClrMapping/>
  </p:clrMapOvr>
  <p:transition spd="slow">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5" name="מציין מיקום תוכן 2"/>
          <p:cNvSpPr txBox="1">
            <a:spLocks/>
          </p:cNvSpPr>
          <p:nvPr/>
        </p:nvSpPr>
        <p:spPr>
          <a:xfrm>
            <a:off x="1606104" y="1289720"/>
            <a:ext cx="8928992" cy="5760640"/>
          </a:xfrm>
          <a:prstGeom prst="rect">
            <a:avLst/>
          </a:prstGeom>
        </p:spPr>
        <p:txBody>
          <a:bodyPr vert="horz">
            <a:no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457200" marR="0" lvl="0" indent="-457200" algn="just" defTabSz="914400" rtl="1" eaLnBrk="1" fontAlgn="auto" latinLnBrk="0" hangingPunct="1">
              <a:lnSpc>
                <a:spcPct val="100000"/>
              </a:lnSpc>
              <a:spcBef>
                <a:spcPct val="20000"/>
              </a:spcBef>
              <a:spcAft>
                <a:spcPts val="0"/>
              </a:spcAft>
              <a:buClr>
                <a:srgbClr val="0BD0D9"/>
              </a:buClr>
              <a:buSzPct val="95000"/>
              <a:buFont typeface="+mj-lt"/>
              <a:buAutoNum type="arabicPeriod" startAt="7"/>
              <a:tabLst/>
              <a:defRPr/>
            </a:pPr>
            <a:r>
              <a:rPr kumimoji="0" lang="he-IL" sz="20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יש לדאוג לכך שבעל תפקיד הבקיא בתחום שבו נערכת הביקורת בעסק ילווה באופן צמוד את המבקר במהלך ביצוע הביקורת; </a:t>
            </a:r>
            <a:r>
              <a:rPr kumimoji="0" lang="he-IL" sz="2000" b="1" i="0" u="none" strike="noStrike" kern="1200" cap="none" spc="0" normalizeH="0" baseline="0" noProof="0">
                <a:ln>
                  <a:noFill/>
                </a:ln>
                <a:solidFill>
                  <a:srgbClr val="FF0000"/>
                </a:solidFill>
                <a:effectLst/>
                <a:uLnTx/>
                <a:uFillTx/>
                <a:latin typeface="Constantia"/>
                <a:ea typeface="+mn-ea"/>
                <a:cs typeface="David" panose="020E0502060401010101" pitchFamily="34" charset="-79"/>
              </a:rPr>
              <a:t>הנכם רשאים להזמין את מייצגכם </a:t>
            </a:r>
            <a:r>
              <a:rPr kumimoji="0" lang="he-IL" sz="20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להיות נוכח בעת הביקורת.</a:t>
            </a:r>
            <a:endParaRPr kumimoji="0" lang="en-US" sz="2000" b="1" i="0" u="none" strike="noStrike" kern="1200" cap="none" spc="0" normalizeH="0" baseline="0" noProof="0">
              <a:ln>
                <a:noFill/>
              </a:ln>
              <a:solidFill>
                <a:sysClr val="windowText" lastClr="000000"/>
              </a:solidFill>
              <a:effectLst/>
              <a:uLnTx/>
              <a:uFillTx/>
              <a:latin typeface="Constantia"/>
              <a:ea typeface="+mn-ea"/>
              <a:cs typeface="+mn-cs"/>
            </a:endParaRPr>
          </a:p>
          <a:p>
            <a:pPr marL="457200" marR="0" lvl="0" indent="-457200" algn="just" defTabSz="914400" rtl="1" eaLnBrk="1" fontAlgn="auto" latinLnBrk="0" hangingPunct="1">
              <a:lnSpc>
                <a:spcPct val="100000"/>
              </a:lnSpc>
              <a:spcBef>
                <a:spcPct val="20000"/>
              </a:spcBef>
              <a:spcAft>
                <a:spcPts val="0"/>
              </a:spcAft>
              <a:buClr>
                <a:srgbClr val="0BD0D9"/>
              </a:buClr>
              <a:buSzPct val="95000"/>
              <a:buFont typeface="+mj-lt"/>
              <a:buAutoNum type="arabicPeriod" startAt="7"/>
              <a:tabLst/>
              <a:defRPr/>
            </a:pPr>
            <a:r>
              <a:rPr kumimoji="0" lang="he-IL" sz="20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על בעל התפקיד להעניק למבקר את כל המידע וההסברים שיש בהם כדי למנוע אי הבנות והחלטות שגויות מצד המבקר וכך להביא לתוצאה חיובית של תהליך הביקורת;</a:t>
            </a:r>
            <a:endParaRPr kumimoji="0" lang="en-US" sz="2000" b="1" i="0" u="none" strike="noStrike" kern="1200" cap="none" spc="0" normalizeH="0" baseline="0" noProof="0">
              <a:ln>
                <a:noFill/>
              </a:ln>
              <a:solidFill>
                <a:sysClr val="windowText" lastClr="000000"/>
              </a:solidFill>
              <a:effectLst/>
              <a:uLnTx/>
              <a:uFillTx/>
              <a:latin typeface="Constantia"/>
              <a:ea typeface="+mn-ea"/>
              <a:cs typeface="+mn-cs"/>
            </a:endParaRPr>
          </a:p>
          <a:p>
            <a:pPr marL="457200" marR="0" lvl="0" indent="-457200" algn="just" defTabSz="914400" rtl="1" eaLnBrk="1" fontAlgn="auto" latinLnBrk="0" hangingPunct="1">
              <a:lnSpc>
                <a:spcPct val="100000"/>
              </a:lnSpc>
              <a:spcBef>
                <a:spcPct val="20000"/>
              </a:spcBef>
              <a:spcAft>
                <a:spcPts val="0"/>
              </a:spcAft>
              <a:buClr>
                <a:srgbClr val="0BD0D9"/>
              </a:buClr>
              <a:buSzPct val="95000"/>
              <a:buFont typeface="+mj-lt"/>
              <a:buAutoNum type="arabicPeriod" startAt="7"/>
              <a:tabLst/>
              <a:defRPr/>
            </a:pPr>
            <a:r>
              <a:rPr kumimoji="0" lang="he-IL" sz="20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על בעל התפקיד </a:t>
            </a:r>
            <a:r>
              <a:rPr kumimoji="0" lang="he-IL" sz="2000" b="1" i="0" u="none" strike="noStrike" kern="1200" cap="none" spc="0" normalizeH="0" baseline="0" noProof="0">
                <a:ln>
                  <a:noFill/>
                </a:ln>
                <a:solidFill>
                  <a:srgbClr val="FF0000"/>
                </a:solidFill>
                <a:effectLst/>
                <a:uLnTx/>
                <a:uFillTx/>
                <a:latin typeface="Constantia"/>
                <a:ea typeface="+mn-ea"/>
                <a:cs typeface="David" panose="020E0502060401010101" pitchFamily="34" charset="-79"/>
              </a:rPr>
              <a:t>להימנע מלנדב מידע בלתי </a:t>
            </a:r>
            <a:r>
              <a:rPr kumimoji="0" lang="he-IL" sz="20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נחוץ ולא מועיל. הדברים נכונים שבעתיים כשמדובר במידע שהינו בתחום סמכותו של עובד מקצועי אחר בעסק.</a:t>
            </a:r>
            <a:endParaRPr kumimoji="0" lang="en-US" sz="2000" b="1" i="0" u="none" strike="noStrike" kern="1200" cap="none" spc="0" normalizeH="0" baseline="0" noProof="0">
              <a:ln>
                <a:noFill/>
              </a:ln>
              <a:solidFill>
                <a:sysClr val="windowText" lastClr="000000"/>
              </a:solidFill>
              <a:effectLst/>
              <a:uLnTx/>
              <a:uFillTx/>
              <a:latin typeface="Constantia"/>
              <a:ea typeface="+mn-ea"/>
              <a:cs typeface="+mn-cs"/>
            </a:endParaRPr>
          </a:p>
          <a:p>
            <a:pPr marL="457200" marR="0" lvl="0" indent="-457200" algn="just" defTabSz="914400" rtl="1" eaLnBrk="1" fontAlgn="auto" latinLnBrk="0" hangingPunct="1">
              <a:lnSpc>
                <a:spcPct val="100000"/>
              </a:lnSpc>
              <a:spcBef>
                <a:spcPct val="20000"/>
              </a:spcBef>
              <a:spcAft>
                <a:spcPts val="0"/>
              </a:spcAft>
              <a:buClr>
                <a:srgbClr val="0BD0D9"/>
              </a:buClr>
              <a:buSzPct val="95000"/>
              <a:buFont typeface="+mj-lt"/>
              <a:buAutoNum type="arabicPeriod" startAt="7"/>
              <a:tabLst/>
              <a:defRPr/>
            </a:pPr>
            <a:r>
              <a:rPr kumimoji="0" lang="he-IL" sz="20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אם יצאתם צדיקים ולא נתגלו ליקויים במהלך הביקורת הקפידו כי המבקר מציין זאת בפרוטוקול.</a:t>
            </a:r>
            <a:endParaRPr kumimoji="0" lang="en-US" sz="2000" b="1" i="0" u="none" strike="noStrike" kern="1200" cap="none" spc="0" normalizeH="0" baseline="0" noProof="0">
              <a:ln>
                <a:noFill/>
              </a:ln>
              <a:solidFill>
                <a:sysClr val="windowText" lastClr="000000"/>
              </a:solidFill>
              <a:effectLst/>
              <a:uLnTx/>
              <a:uFillTx/>
              <a:latin typeface="Constantia"/>
              <a:ea typeface="+mn-ea"/>
              <a:cs typeface="+mn-cs"/>
            </a:endParaRPr>
          </a:p>
          <a:p>
            <a:pPr marL="457200" marR="0" lvl="0" indent="-457200" algn="just" defTabSz="914400" rtl="1" eaLnBrk="1" fontAlgn="auto" latinLnBrk="0" hangingPunct="1">
              <a:lnSpc>
                <a:spcPct val="100000"/>
              </a:lnSpc>
              <a:spcBef>
                <a:spcPct val="20000"/>
              </a:spcBef>
              <a:spcAft>
                <a:spcPts val="0"/>
              </a:spcAft>
              <a:buClr>
                <a:srgbClr val="0BD0D9"/>
              </a:buClr>
              <a:buSzPct val="95000"/>
              <a:buFont typeface="+mj-lt"/>
              <a:buAutoNum type="arabicPeriod" startAt="7"/>
              <a:tabLst/>
              <a:defRPr/>
            </a:pPr>
            <a:r>
              <a:rPr kumimoji="0" lang="he-IL" sz="20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במידה ובמהלך ספירת הקופה מתגלה הפרש. </a:t>
            </a:r>
            <a:r>
              <a:rPr kumimoji="0" lang="he-IL" sz="2000" b="1" i="0" u="none" strike="noStrike" kern="1200" cap="none" spc="0" normalizeH="0" baseline="0" noProof="0">
                <a:ln>
                  <a:noFill/>
                </a:ln>
                <a:solidFill>
                  <a:srgbClr val="FF0000"/>
                </a:solidFill>
                <a:effectLst/>
                <a:uLnTx/>
                <a:uFillTx/>
                <a:latin typeface="Constantia"/>
                <a:ea typeface="+mn-ea"/>
                <a:cs typeface="David" panose="020E0502060401010101" pitchFamily="34" charset="-79"/>
              </a:rPr>
              <a:t>אפשר לבקש ספירה חוזרת</a:t>
            </a:r>
            <a:r>
              <a:rPr kumimoji="0" lang="he-IL" sz="20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 במידה ונתגלה אי רישום תקבול מסוים יש לציין בפני המבקרים כי הסיבה הינה חריגה, לפרטה ולוודא כי הם מציינים זאת ברישומיהם. אך חשוב לדעת כי גם אירוע חריג אינו מצדיק אי רישום.</a:t>
            </a:r>
            <a:endParaRPr kumimoji="0" lang="en-US" sz="2000" b="1" i="0" u="none" strike="noStrike" kern="1200" cap="none" spc="0" normalizeH="0" baseline="0" noProof="0">
              <a:ln>
                <a:noFill/>
              </a:ln>
              <a:solidFill>
                <a:sysClr val="windowText" lastClr="000000"/>
              </a:solidFill>
              <a:effectLst/>
              <a:uLnTx/>
              <a:uFillTx/>
              <a:latin typeface="Constantia"/>
              <a:ea typeface="+mn-ea"/>
              <a:cs typeface="+mn-cs"/>
            </a:endParaRPr>
          </a:p>
          <a:p>
            <a:pPr marL="457200" marR="0" lvl="0" indent="-457200" algn="just" defTabSz="914400" rtl="1" eaLnBrk="1" fontAlgn="auto" latinLnBrk="0" hangingPunct="1">
              <a:lnSpc>
                <a:spcPct val="100000"/>
              </a:lnSpc>
              <a:spcBef>
                <a:spcPct val="20000"/>
              </a:spcBef>
              <a:spcAft>
                <a:spcPts val="0"/>
              </a:spcAft>
              <a:buClr>
                <a:srgbClr val="0BD0D9"/>
              </a:buClr>
              <a:buSzPct val="95000"/>
              <a:buFont typeface="+mj-lt"/>
              <a:buAutoNum type="arabicPeriod" startAt="7"/>
              <a:tabLst/>
              <a:defRPr/>
            </a:pPr>
            <a:r>
              <a:rPr kumimoji="0" lang="he-IL" sz="20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חתמו על כל מסמך </a:t>
            </a:r>
            <a:r>
              <a:rPr kumimoji="0" lang="he-IL" sz="2000" b="1" i="0" u="none" strike="noStrike" kern="1200" cap="none" spc="0" normalizeH="0" baseline="0" noProof="0">
                <a:ln>
                  <a:noFill/>
                </a:ln>
                <a:solidFill>
                  <a:srgbClr val="FF0000"/>
                </a:solidFill>
                <a:effectLst/>
                <a:uLnTx/>
                <a:uFillTx/>
                <a:latin typeface="Constantia"/>
                <a:ea typeface="+mn-ea"/>
                <a:cs typeface="David" panose="020E0502060401010101" pitchFamily="34" charset="-79"/>
              </a:rPr>
              <a:t>שערכו המבקרים רק לאחר שקראתם </a:t>
            </a:r>
            <a:r>
              <a:rPr kumimoji="0" lang="he-IL" sz="20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אותו ותוכנו נכון, ברור ומובן לכם. הנכם רשאים לדרוש שהמבקרים ירשמו בפרוטוקול את תגובותיכם.</a:t>
            </a:r>
          </a:p>
          <a:p>
            <a:pPr marL="457200" marR="0" lvl="0" indent="-457200" algn="just" defTabSz="914400" rtl="1" eaLnBrk="1" fontAlgn="auto" latinLnBrk="0" hangingPunct="1">
              <a:lnSpc>
                <a:spcPct val="100000"/>
              </a:lnSpc>
              <a:spcBef>
                <a:spcPct val="20000"/>
              </a:spcBef>
              <a:spcAft>
                <a:spcPts val="0"/>
              </a:spcAft>
              <a:buClr>
                <a:srgbClr val="0BD0D9"/>
              </a:buClr>
              <a:buSzPct val="95000"/>
              <a:buFont typeface="+mj-lt"/>
              <a:buAutoNum type="arabicPeriod" startAt="7"/>
              <a:tabLst/>
              <a:defRPr/>
            </a:pPr>
            <a:r>
              <a:rPr kumimoji="0" lang="he-IL" sz="2000" b="1"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בקשו העתק מכל טופס שחתמתם עליו.</a:t>
            </a:r>
            <a:endParaRPr kumimoji="0" lang="en-US" sz="2000" b="1" i="0" u="none" strike="noStrike" kern="1200" cap="none" spc="0" normalizeH="0" baseline="0" noProof="0">
              <a:ln>
                <a:noFill/>
              </a:ln>
              <a:solidFill>
                <a:sysClr val="windowText" lastClr="000000"/>
              </a:solidFill>
              <a:effectLst/>
              <a:uLnTx/>
              <a:uFillTx/>
              <a:latin typeface="Constantia"/>
              <a:ea typeface="+mn-ea"/>
              <a:cs typeface="+mn-cs"/>
            </a:endParaRPr>
          </a:p>
          <a:p>
            <a:pPr marL="457200" marR="0" lvl="0" indent="-457200" algn="just" defTabSz="914400" rtl="1" eaLnBrk="1" fontAlgn="auto" latinLnBrk="0" hangingPunct="1">
              <a:lnSpc>
                <a:spcPct val="100000"/>
              </a:lnSpc>
              <a:spcBef>
                <a:spcPct val="20000"/>
              </a:spcBef>
              <a:spcAft>
                <a:spcPts val="0"/>
              </a:spcAft>
              <a:buClr>
                <a:srgbClr val="0BD0D9"/>
              </a:buClr>
              <a:buSzPct val="95000"/>
              <a:buFont typeface="+mj-lt"/>
              <a:buAutoNum type="arabicPeriod" startAt="7"/>
              <a:tabLst/>
              <a:defRPr/>
            </a:pPr>
            <a:endParaRPr kumimoji="0" lang="en-US" sz="2000" b="0" i="0" u="none" strike="noStrike" kern="1200" cap="none" spc="0" normalizeH="0" baseline="0" noProof="0">
              <a:ln>
                <a:noFill/>
              </a:ln>
              <a:solidFill>
                <a:sysClr val="windowText" lastClr="000000"/>
              </a:solidFill>
              <a:effectLst/>
              <a:uLnTx/>
              <a:uFillTx/>
              <a:latin typeface="Constantia"/>
              <a:ea typeface="+mn-ea"/>
              <a:cs typeface="+mn-cs"/>
            </a:endParaRPr>
          </a:p>
          <a:p>
            <a:pPr marL="457200" marR="0" lvl="0" indent="-457200" algn="just" defTabSz="914400" rtl="1" eaLnBrk="1" fontAlgn="auto" latinLnBrk="0" hangingPunct="1">
              <a:lnSpc>
                <a:spcPct val="100000"/>
              </a:lnSpc>
              <a:spcBef>
                <a:spcPct val="20000"/>
              </a:spcBef>
              <a:spcAft>
                <a:spcPts val="0"/>
              </a:spcAft>
              <a:buClr>
                <a:srgbClr val="0BD0D9"/>
              </a:buClr>
              <a:buSzPct val="95000"/>
              <a:buFont typeface="+mj-lt"/>
              <a:buAutoNum type="arabicPeriod" startAt="7"/>
              <a:tabLst/>
              <a:defRPr/>
            </a:pPr>
            <a:endPar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33690232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5" name="כותרת 1"/>
          <p:cNvSpPr txBox="1">
            <a:spLocks/>
          </p:cNvSpPr>
          <p:nvPr/>
        </p:nvSpPr>
        <p:spPr>
          <a:xfrm>
            <a:off x="1158056" y="231676"/>
            <a:ext cx="10805344" cy="710952"/>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he-IL" sz="44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rPr>
              <a:t>הכרה כהוצאה שוטפת ברכוש קבוע  שהוחלף בעסק</a:t>
            </a:r>
          </a:p>
        </p:txBody>
      </p:sp>
      <p:sp>
        <p:nvSpPr>
          <p:cNvPr id="7" name="מציין מיקום תוכן 2"/>
          <p:cNvSpPr txBox="1">
            <a:spLocks/>
          </p:cNvSpPr>
          <p:nvPr/>
        </p:nvSpPr>
        <p:spPr>
          <a:xfrm>
            <a:off x="2445928" y="1421656"/>
            <a:ext cx="8229600" cy="4389120"/>
          </a:xfrm>
          <a:prstGeom prst="rect">
            <a:avLst/>
          </a:prstGeom>
        </p:spPr>
        <p:txBody>
          <a:bodyPr vert="horz">
            <a:normAutofit fontScale="92500" lnSpcReduction="20000"/>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מוטב כי בעל עסק שבשנת מס מתכנן למכור או לגרוע מרשימת נכסיו ציוד ששימש בעסקו ומעוניין להחליפו בחדש ייוועץ עם יועץ המס שלו שכן למועד רכישת הציוד המחליף משמעות גבוהה למקסום החיסכון במיסים.  </a:t>
            </a: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en-US" sz="26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מכיוון שסביר שלבעל העסק יגרם הפסד כספי בגין מכירת ציוד ישן,  ייתכן וכדאי לו לבצע שחלוף נכסים </a:t>
            </a:r>
            <a:r>
              <a:rPr kumimoji="0" lang="he-IL" sz="2600" b="1"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באותה שנת מס</a:t>
            </a: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a:t>
            </a:r>
            <a:r>
              <a:rPr kumimoji="0" lang="he-IL" sz="2600" b="0" i="0" u="sng"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ובכך יהיה זכאי לקזז את ההפסד שנוצר כנגד הכנסתו החייבת</a:t>
            </a: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כבר באותה השנה.</a:t>
            </a:r>
            <a:endParaRPr kumimoji="0" lang="en-US" sz="26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כאמור, לפני מכירה או רכישה של ציוד בעסקך רצוי לשתף ולהתייעץ עם יועץ המס שלך מכיוון  שאם תדחה את קניית הציוד המחליף לשנת המס הבאה ההפסד ירשם </a:t>
            </a:r>
            <a:r>
              <a:rPr kumimoji="0" lang="he-IL" sz="2600" b="0" i="0" u="sng"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כהפסד הון</a:t>
            </a: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ואז יקוזז רק כנגד רווח הון שייגרר לשנים הבאות תוך אי וודאות ליכולת הקיזוז ולחיסכון אפשרי במיסים.</a:t>
            </a:r>
            <a:endParaRPr kumimoji="0" lang="en-US" sz="26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סוף מעשה במחשבה תחילה ! </a:t>
            </a:r>
            <a:endParaRPr kumimoji="0" lang="en-US" sz="26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just"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37278610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5839644" y="222920"/>
            <a:ext cx="8229600" cy="710952"/>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he-IL" sz="54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rPr>
              <a:t>דוגמה</a:t>
            </a:r>
            <a:endParaRPr kumimoji="0" lang="he-IL" sz="44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sp>
        <p:nvSpPr>
          <p:cNvPr id="4" name="מציין מיקום תוכן 3"/>
          <p:cNvSpPr txBox="1">
            <a:spLocks/>
          </p:cNvSpPr>
          <p:nvPr/>
        </p:nvSpPr>
        <p:spPr>
          <a:xfrm>
            <a:off x="2423118" y="1409260"/>
            <a:ext cx="8229600" cy="4896544"/>
          </a:xfrm>
          <a:prstGeom prst="rect">
            <a:avLst/>
          </a:prstGeom>
        </p:spPr>
        <p:txBody>
          <a:bodyPr vert="horz">
            <a:normAutofit fontScale="85000" lnSpcReduction="20000"/>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ב 01.01.13 רכישת רהוט למסעדה				200,000 ₪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פחת שנתי 12%						24,000	₪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רהוט במסעדה מחזיק כ 3 שנים				</a:t>
            </a:r>
            <a:r>
              <a:rPr kumimoji="0" lang="he-IL" sz="2600" b="0" i="0" u="sng"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(72,000) </a:t>
            </a: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 </a:t>
            </a:r>
            <a:endParaRPr kumimoji="0" lang="he-IL" sz="2600" b="0" i="0" u="sng"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מכירה או פינוי כעבור 3 שנים				128,000 ₪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אם פיניתי יהיה הפסד			128,000 ₪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אם מכרתי ב 28,000 ₪ יהיה הפסד		100,000 ₪ </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בכל מקרה, במכירה או פינוי באותה שנת מס (31.12.15) כנגד רכישת רהוט חדש אזי כל ה 100,000/ 128,000 יוכרו כהוצאה בשנת 2015</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endPar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 כמובן שבמכירה/פינוי ב 2016 וקניית רהוט חדש ב 2016 גם אז ההפסד היחסי יוכר כהוצאה שוטפת בשנת המס 2016 ( ההפסד היחסי בניכוי הפחת עד ליום המכירה)</a:t>
            </a: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6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			</a:t>
            </a:r>
            <a:endParaRPr kumimoji="0" lang="he-IL" sz="26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14403725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4155232" y="-255984"/>
            <a:ext cx="8229600"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he-IL" sz="4400" b="1" i="0" u="none" strike="noStrike" kern="1200" cap="none" spc="0" normalizeH="0" baseline="0" noProof="0">
                <a:ln>
                  <a:noFill/>
                </a:ln>
                <a:solidFill>
                  <a:schemeClr val="accent4"/>
                </a:solidFill>
                <a:effectLst/>
                <a:uLnTx/>
                <a:uFillTx/>
                <a:latin typeface="Calibri"/>
                <a:ea typeface="+mj-ea"/>
                <a:cs typeface="David" panose="020E0502060401010101" pitchFamily="34" charset="-79"/>
              </a:rPr>
              <a:t>פיצוי בגין תאונה אישית</a:t>
            </a:r>
            <a:endParaRPr kumimoji="0" lang="he-IL" sz="44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sp>
        <p:nvSpPr>
          <p:cNvPr id="4" name="מציין מיקום תוכן 2"/>
          <p:cNvSpPr txBox="1">
            <a:spLocks/>
          </p:cNvSpPr>
          <p:nvPr/>
        </p:nvSpPr>
        <p:spPr>
          <a:xfrm>
            <a:off x="2273300" y="868362"/>
            <a:ext cx="8229600" cy="5989638"/>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חוק ביטוח נפגעי תאונות מזכה בתשלום את מי שמלאו לו 18 וטרם הגיע לגיל פרישה אשר נפגע בתאונה ועקב התאונה איבד את כושרו לתפקד.</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en-US" sz="2000" b="0" i="0" u="none" strike="noStrike" kern="1200" cap="none" spc="0" normalizeH="0" baseline="0" noProof="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הקצבה לפי חוק זה משולמת לכל היותר בעד 90 יום רצופים של אובדן כושר התפקוד.</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תאונה מוגדרת כאירוע פתאומי שבו גורם חיצוני מביא לחבלה פיסית וכתוצאה ממנה לאובדן כושר התפקוד ובלבד שאין זו תאונת עבודה או תאונת דרכים.</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en-US" sz="2000" b="0" i="0" u="none" strike="noStrike" kern="1200" cap="none" spc="0" normalizeH="0" baseline="0" noProof="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עובד שכיר או עובד עצמאי שאירעה לו תאונה בין בישראל ובין מחוץ לישראל , זכאי לדמי תאונה בעד פרק הזמן שהוא נמצא בישראל ואינו מסוגל לעבוד בעבודתו ואף לא בעבודה מתאימה אחרת.</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en-US" sz="2000" b="0" i="0" u="none" strike="noStrike" kern="1200" cap="none" spc="0" normalizeH="0" baseline="0" noProof="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על הנפגע בתאונה להיבדק בדיקה רפואית בתוך 72 שעות משעת התאונה, במקרה ולא ייבדק הנפגע עשוי לאבד את זכאותו. </a:t>
            </a: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en-US" sz="2000" b="0" i="0" u="none" strike="noStrike" kern="1200" cap="none" spc="0" normalizeH="0" baseline="0" noProof="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0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en-US" sz="2000" b="0" i="0" u="none" strike="noStrike" kern="1200" cap="none" spc="0" normalizeH="0" baseline="0" noProof="0">
              <a:ln>
                <a:noFill/>
              </a:ln>
              <a:solidFill>
                <a:sysClr val="windowText" lastClr="000000"/>
              </a:solidFill>
              <a:effectLst/>
              <a:uLnTx/>
              <a:uFillTx/>
              <a:latin typeface="Constantia"/>
              <a:ea typeface="+mn-ea"/>
              <a:cs typeface="+mn-cs"/>
            </a:endParaRPr>
          </a:p>
          <a:p>
            <a:pPr marR="0" lvl="0" algn="just" defTabSz="914400" rtl="1"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he-IL" sz="20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Tree>
    <p:extLst>
      <p:ext uri="{BB962C8B-B14F-4D97-AF65-F5344CB8AC3E}">
        <p14:creationId xmlns:p14="http://schemas.microsoft.com/office/powerpoint/2010/main" val="36184076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graphicFrame>
        <p:nvGraphicFramePr>
          <p:cNvPr id="3" name="טבלה 2"/>
          <p:cNvGraphicFramePr>
            <a:graphicFrameLocks noGrp="1"/>
          </p:cNvGraphicFramePr>
          <p:nvPr>
            <p:extLst>
              <p:ext uri="{D42A27DB-BD31-4B8C-83A1-F6EECF244321}">
                <p14:modId xmlns:p14="http://schemas.microsoft.com/office/powerpoint/2010/main" val="3078723344"/>
              </p:ext>
            </p:extLst>
          </p:nvPr>
        </p:nvGraphicFramePr>
        <p:xfrm>
          <a:off x="2279204" y="1069380"/>
          <a:ext cx="8928992" cy="5688632"/>
        </p:xfrm>
        <a:graphic>
          <a:graphicData uri="http://schemas.openxmlformats.org/drawingml/2006/table">
            <a:tbl>
              <a:tblPr rtl="1" firstRow="1" firstCol="1" lastRow="1" lastCol="1" bandRow="1" bandCol="1"/>
              <a:tblGrid>
                <a:gridCol w="4464496">
                  <a:extLst>
                    <a:ext uri="{9D8B030D-6E8A-4147-A177-3AD203B41FA5}">
                      <a16:colId xmlns:a16="http://schemas.microsoft.com/office/drawing/2014/main" val="20000"/>
                    </a:ext>
                  </a:extLst>
                </a:gridCol>
                <a:gridCol w="4464496">
                  <a:extLst>
                    <a:ext uri="{9D8B030D-6E8A-4147-A177-3AD203B41FA5}">
                      <a16:colId xmlns:a16="http://schemas.microsoft.com/office/drawing/2014/main" val="20001"/>
                    </a:ext>
                  </a:extLst>
                </a:gridCol>
              </a:tblGrid>
              <a:tr h="371545">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0" indent="0" algn="ctr" rtl="1">
                        <a:lnSpc>
                          <a:spcPct val="115000"/>
                        </a:lnSpc>
                        <a:spcAft>
                          <a:spcPts val="1000"/>
                        </a:spcAft>
                        <a:buFont typeface="Arial" pitchFamily="34" charset="0"/>
                        <a:buNone/>
                      </a:pPr>
                      <a:r>
                        <a:rPr lang="he-IL" sz="1800" dirty="0">
                          <a:effectLst/>
                          <a:latin typeface="David" panose="020E0502060401010101" pitchFamily="34" charset="-79"/>
                          <a:cs typeface="David" panose="020E0502060401010101" pitchFamily="34" charset="-79"/>
                        </a:rPr>
                        <a:t>חברה בע"מ</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1800" dirty="0">
                          <a:effectLst/>
                          <a:latin typeface="David" panose="020E0502060401010101" pitchFamily="34" charset="-79"/>
                          <a:cs typeface="David" panose="020E0502060401010101" pitchFamily="34" charset="-79"/>
                        </a:rPr>
                        <a:t>יחיד / שותפות</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0"/>
                  </a:ext>
                </a:extLst>
              </a:tr>
              <a:tr h="3300863">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r"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אחריות בעל המניות לחובות החברה מוגבלת בסכום של הון המניות שנפרע.</a:t>
                      </a:r>
                      <a:endParaRPr lang="en-US" sz="1800" dirty="0">
                        <a:effectLst/>
                        <a:latin typeface="David" panose="020E0502060401010101" pitchFamily="34" charset="-79"/>
                        <a:cs typeface="David" panose="020E0502060401010101" pitchFamily="34" charset="-79"/>
                      </a:endParaRPr>
                    </a:p>
                    <a:p>
                      <a:pPr marL="321945" indent="-285750" algn="r"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קיימים מקרים בהם מתבצעת "הרמת מסך". במקרה של "הרמת מסך" רואים את בעל המניות של החברה כחייב בהתחייבויות החברה באופן אישי. במקרים אלה אין משמעות להתאגדות של חברה בע"מ.   </a:t>
                      </a:r>
                      <a:endParaRPr lang="en-US" sz="1800" dirty="0">
                        <a:effectLst/>
                        <a:latin typeface="David" panose="020E0502060401010101" pitchFamily="34" charset="-79"/>
                        <a:cs typeface="David" panose="020E0502060401010101" pitchFamily="34" charset="-79"/>
                      </a:endParaRPr>
                    </a:p>
                    <a:p>
                      <a:pPr marL="321945" indent="-285750" algn="r"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החתמת בעל המניות על ערבות אישית, מנטרלת ההגנה זו.</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r"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ליחיד, אין מגבלה על האחריות.</a:t>
                      </a:r>
                      <a:endParaRPr lang="en-US" sz="1800" dirty="0">
                        <a:effectLst/>
                        <a:latin typeface="David" panose="020E0502060401010101" pitchFamily="34" charset="-79"/>
                        <a:cs typeface="David" panose="020E0502060401010101" pitchFamily="34" charset="-79"/>
                      </a:endParaRPr>
                    </a:p>
                    <a:p>
                      <a:pPr marL="321945" indent="-285750" algn="r"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בשותפות, של אחד או יותר שותפים יכולים להיות מוגבלים באחריות למעט שותף אחד לפחות אשר חייב להיות בלתי מוגבל.</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1"/>
                  </a:ext>
                </a:extLst>
              </a:tr>
              <a:tr h="2016224">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just"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על-פי חוק החברות, כל חברה חייבת בניהול חשבונות בשיטת החשבונאות הכפולה. </a:t>
                      </a:r>
                      <a:endParaRPr lang="en-US" sz="1800" dirty="0">
                        <a:effectLst/>
                        <a:latin typeface="David" panose="020E0502060401010101" pitchFamily="34" charset="-79"/>
                        <a:cs typeface="David" panose="020E0502060401010101" pitchFamily="34" charset="-79"/>
                      </a:endParaRPr>
                    </a:p>
                    <a:p>
                      <a:pPr marL="321945" indent="-285750" algn="r"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העלות לניהול ספרים בשיטה הנ"ל, בהרבה יותר גבוהה מהעלות  בניהול הספרים בשיטת התקבולים והתשלומים. (החד </a:t>
                      </a:r>
                      <a:r>
                        <a:rPr lang="he-IL" sz="1800" dirty="0" err="1">
                          <a:effectLst/>
                          <a:latin typeface="David" panose="020E0502060401010101" pitchFamily="34" charset="-79"/>
                          <a:cs typeface="David" panose="020E0502060401010101" pitchFamily="34" charset="-79"/>
                        </a:rPr>
                        <a:t>צידית</a:t>
                      </a:r>
                      <a:r>
                        <a:rPr lang="he-IL" sz="1800" dirty="0">
                          <a:effectLst/>
                          <a:latin typeface="David" panose="020E0502060401010101" pitchFamily="34" charset="-79"/>
                          <a:cs typeface="David" panose="020E0502060401010101" pitchFamily="34" charset="-79"/>
                        </a:rPr>
                        <a:t>).</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r"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קיימת חובה בניהול חשבונות חד צידי.</a:t>
                      </a:r>
                      <a:endParaRPr lang="en-US" sz="1800" dirty="0">
                        <a:effectLst/>
                        <a:latin typeface="David" panose="020E0502060401010101" pitchFamily="34" charset="-79"/>
                        <a:cs typeface="David" panose="020E0502060401010101" pitchFamily="34" charset="-79"/>
                      </a:endParaRPr>
                    </a:p>
                    <a:p>
                      <a:pPr marL="321945" indent="-285750" algn="r"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החובה בחשבונאות כפולה חלה רק ממחזור מסוים ולפי מספר עובדים </a:t>
                      </a:r>
                      <a:endParaRPr lang="en-US" sz="1800" dirty="0">
                        <a:effectLst/>
                        <a:latin typeface="David" panose="020E0502060401010101" pitchFamily="34" charset="-79"/>
                        <a:cs typeface="David" panose="020E0502060401010101" pitchFamily="34" charset="-79"/>
                      </a:endParaRPr>
                    </a:p>
                    <a:p>
                      <a:pPr marL="285750" indent="-285750" algn="r"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להנהלת חשבונות חד </a:t>
                      </a:r>
                      <a:r>
                        <a:rPr lang="he-IL" sz="1800" dirty="0" err="1">
                          <a:effectLst/>
                          <a:latin typeface="David" panose="020E0502060401010101" pitchFamily="34" charset="-79"/>
                          <a:cs typeface="David" panose="020E0502060401010101" pitchFamily="34" charset="-79"/>
                        </a:rPr>
                        <a:t>צידית</a:t>
                      </a:r>
                      <a:r>
                        <a:rPr lang="he-IL" sz="1800" dirty="0">
                          <a:effectLst/>
                          <a:latin typeface="David" panose="020E0502060401010101" pitchFamily="34" charset="-79"/>
                          <a:cs typeface="David" panose="020E0502060401010101" pitchFamily="34" charset="-79"/>
                        </a:rPr>
                        <a:t> עלות  נמוכה.</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266244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graphicFrame>
        <p:nvGraphicFramePr>
          <p:cNvPr id="3" name="טבלה 2"/>
          <p:cNvGraphicFramePr>
            <a:graphicFrameLocks noGrp="1"/>
          </p:cNvGraphicFramePr>
          <p:nvPr>
            <p:extLst>
              <p:ext uri="{D42A27DB-BD31-4B8C-83A1-F6EECF244321}">
                <p14:modId xmlns:p14="http://schemas.microsoft.com/office/powerpoint/2010/main" val="3475886950"/>
              </p:ext>
            </p:extLst>
          </p:nvPr>
        </p:nvGraphicFramePr>
        <p:xfrm>
          <a:off x="2101404" y="624632"/>
          <a:ext cx="8928992" cy="6131768"/>
        </p:xfrm>
        <a:graphic>
          <a:graphicData uri="http://schemas.openxmlformats.org/drawingml/2006/table">
            <a:tbl>
              <a:tblPr rtl="1" firstRow="1" firstCol="1" lastRow="1" lastCol="1" bandRow="1" bandCol="1"/>
              <a:tblGrid>
                <a:gridCol w="4464496">
                  <a:extLst>
                    <a:ext uri="{9D8B030D-6E8A-4147-A177-3AD203B41FA5}">
                      <a16:colId xmlns:a16="http://schemas.microsoft.com/office/drawing/2014/main" val="20000"/>
                    </a:ext>
                  </a:extLst>
                </a:gridCol>
                <a:gridCol w="4464496">
                  <a:extLst>
                    <a:ext uri="{9D8B030D-6E8A-4147-A177-3AD203B41FA5}">
                      <a16:colId xmlns:a16="http://schemas.microsoft.com/office/drawing/2014/main" val="20001"/>
                    </a:ext>
                  </a:extLst>
                </a:gridCol>
              </a:tblGrid>
              <a:tr h="324594">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6195" algn="ctr" rtl="1">
                        <a:lnSpc>
                          <a:spcPct val="115000"/>
                        </a:lnSpc>
                        <a:spcAft>
                          <a:spcPts val="1000"/>
                        </a:spcAft>
                      </a:pPr>
                      <a:r>
                        <a:rPr lang="he-IL" sz="1800" dirty="0">
                          <a:effectLst/>
                          <a:latin typeface="David" panose="020E0502060401010101" pitchFamily="34" charset="-79"/>
                          <a:ea typeface="Calibri"/>
                          <a:cs typeface="David" panose="020E0502060401010101" pitchFamily="34" charset="-79"/>
                        </a:rPr>
                        <a:t>חברה בע"מ</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6195" algn="ctr" rtl="1">
                        <a:lnSpc>
                          <a:spcPct val="115000"/>
                        </a:lnSpc>
                        <a:spcAft>
                          <a:spcPts val="1000"/>
                        </a:spcAft>
                      </a:pPr>
                      <a:r>
                        <a:rPr lang="he-IL" sz="1800" dirty="0">
                          <a:effectLst/>
                          <a:latin typeface="David" panose="020E0502060401010101" pitchFamily="34" charset="-79"/>
                          <a:ea typeface="Calibri"/>
                          <a:cs typeface="David" panose="020E0502060401010101" pitchFamily="34" charset="-79"/>
                        </a:rPr>
                        <a:t>יחיד / שותפות</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0"/>
                  </a:ext>
                </a:extLst>
              </a:tr>
              <a:tr h="1556744">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just"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חברה בע"מ צריכה להגיש דו"חות כספיים מבוקרים ע"י רואה חשבון חיצוני </a:t>
                      </a:r>
                      <a:endParaRPr lang="en-US" sz="1800" dirty="0">
                        <a:effectLst/>
                        <a:latin typeface="David" panose="020E0502060401010101" pitchFamily="34" charset="-79"/>
                        <a:cs typeface="David" panose="020E0502060401010101" pitchFamily="34" charset="-79"/>
                      </a:endParaRPr>
                    </a:p>
                    <a:p>
                      <a:pPr marL="321945" indent="-285750" algn="just"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רואה החשבון המבקר את ספריך כרוך בעלויות כספיות נוספות.</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r"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אין צורך במאזן. די בדו"ח רווח והפסד. </a:t>
                      </a:r>
                      <a:endParaRPr lang="en-US" sz="1800" dirty="0">
                        <a:effectLst/>
                        <a:latin typeface="David" panose="020E0502060401010101" pitchFamily="34" charset="-79"/>
                        <a:cs typeface="David" panose="020E0502060401010101" pitchFamily="34" charset="-79"/>
                      </a:endParaRPr>
                    </a:p>
                    <a:p>
                      <a:pPr marL="321945" indent="-285750" algn="r"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אין עלויות בגין דו"חות</a:t>
                      </a:r>
                      <a:r>
                        <a:rPr lang="he-IL" sz="1800" baseline="0" dirty="0">
                          <a:effectLst/>
                          <a:latin typeface="David" panose="020E0502060401010101" pitchFamily="34" charset="-79"/>
                          <a:cs typeface="David" panose="020E0502060401010101" pitchFamily="34" charset="-79"/>
                        </a:rPr>
                        <a:t> כספיים מבוקרים</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1"/>
                  </a:ext>
                </a:extLst>
              </a:tr>
              <a:tr h="766471">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just"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הקמת חברה, כרוכה בתשלום (אגרת רישום חברה, אגרה שנתית, שכ"ט עו"ד)</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r"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אין צורך</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2"/>
                  </a:ext>
                </a:extLst>
              </a:tr>
              <a:tr h="3483959">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6195" indent="0" algn="r" rtl="1">
                        <a:lnSpc>
                          <a:spcPct val="115000"/>
                        </a:lnSpc>
                        <a:spcAft>
                          <a:spcPts val="1000"/>
                        </a:spcAft>
                        <a:buFont typeface="Arial" pitchFamily="34" charset="0"/>
                        <a:buNone/>
                      </a:pPr>
                      <a:r>
                        <a:rPr lang="he-IL" sz="1800" dirty="0">
                          <a:effectLst/>
                          <a:latin typeface="David" panose="020E0502060401010101" pitchFamily="34" charset="-79"/>
                          <a:cs typeface="David" panose="020E0502060401010101" pitchFamily="34" charset="-79"/>
                        </a:rPr>
                        <a:t>משכורת:</a:t>
                      </a:r>
                      <a:endParaRPr lang="en-US" sz="1800" dirty="0">
                        <a:effectLst/>
                        <a:latin typeface="David" panose="020E0502060401010101" pitchFamily="34" charset="-79"/>
                        <a:cs typeface="David" panose="020E0502060401010101" pitchFamily="34" charset="-79"/>
                      </a:endParaRPr>
                    </a:p>
                    <a:p>
                      <a:pPr marL="342900" lvl="0" indent="-342900" algn="r" rtl="1">
                        <a:lnSpc>
                          <a:spcPct val="115000"/>
                        </a:lnSpc>
                        <a:spcAft>
                          <a:spcPts val="0"/>
                        </a:spcAft>
                        <a:buFont typeface="Symbol"/>
                        <a:buChar char=""/>
                        <a:tabLst>
                          <a:tab pos="457200" algn="l"/>
                        </a:tabLst>
                      </a:pPr>
                      <a:r>
                        <a:rPr lang="he-IL" sz="1800" dirty="0">
                          <a:effectLst/>
                          <a:latin typeface="David" panose="020E0502060401010101" pitchFamily="34" charset="-79"/>
                          <a:cs typeface="David" panose="020E0502060401010101" pitchFamily="34" charset="-79"/>
                        </a:rPr>
                        <a:t>זכותו של בעל המניות בחברה לקבוע לעצמו שכר, הוא הופך להיות שכיר.</a:t>
                      </a:r>
                      <a:endParaRPr lang="en-US" sz="1800" dirty="0">
                        <a:effectLst/>
                        <a:latin typeface="David" panose="020E0502060401010101" pitchFamily="34" charset="-79"/>
                        <a:cs typeface="David" panose="020E0502060401010101" pitchFamily="34" charset="-79"/>
                      </a:endParaRPr>
                    </a:p>
                    <a:p>
                      <a:pPr marL="342900" lvl="0" indent="-342900" algn="r" rtl="1">
                        <a:lnSpc>
                          <a:spcPct val="115000"/>
                        </a:lnSpc>
                        <a:spcAft>
                          <a:spcPts val="0"/>
                        </a:spcAft>
                        <a:buFont typeface="Symbol"/>
                        <a:buChar char=""/>
                        <a:tabLst>
                          <a:tab pos="457200" algn="l"/>
                        </a:tabLst>
                      </a:pPr>
                      <a:r>
                        <a:rPr lang="he-IL" sz="1800" dirty="0">
                          <a:effectLst/>
                          <a:latin typeface="David" panose="020E0502060401010101" pitchFamily="34" charset="-79"/>
                          <a:cs typeface="David" panose="020E0502060401010101" pitchFamily="34" charset="-79"/>
                        </a:rPr>
                        <a:t>במידה ומנהל בחברה בעל שליטה מושך כספים מעל למשכורת שהוא קבע לעצמו, (נמצא בחובה בחברה), צפוי לחיוב ריבית.</a:t>
                      </a:r>
                      <a:endParaRPr lang="en-US" sz="1800" dirty="0">
                        <a:effectLst/>
                        <a:latin typeface="David" panose="020E0502060401010101" pitchFamily="34" charset="-79"/>
                        <a:cs typeface="David" panose="020E0502060401010101" pitchFamily="34" charset="-79"/>
                      </a:endParaRPr>
                    </a:p>
                    <a:p>
                      <a:pPr marL="342900" lvl="0" indent="-342900" algn="r" rtl="1">
                        <a:lnSpc>
                          <a:spcPct val="115000"/>
                        </a:lnSpc>
                        <a:spcAft>
                          <a:spcPts val="0"/>
                        </a:spcAft>
                        <a:buFont typeface="Symbol"/>
                        <a:buChar char=""/>
                        <a:tabLst>
                          <a:tab pos="457200" algn="l"/>
                        </a:tabLst>
                      </a:pPr>
                      <a:r>
                        <a:rPr lang="he-IL" sz="1800" dirty="0">
                          <a:effectLst/>
                          <a:latin typeface="David" panose="020E0502060401010101" pitchFamily="34" charset="-79"/>
                          <a:cs typeface="David" panose="020E0502060401010101" pitchFamily="34" charset="-79"/>
                        </a:rPr>
                        <a:t> יש סמכות לפקיד השומה לראות בסכום אשר</a:t>
                      </a:r>
                      <a:r>
                        <a:rPr lang="he-IL" sz="1800" baseline="0" dirty="0">
                          <a:effectLst/>
                          <a:latin typeface="David" panose="020E0502060401010101" pitchFamily="34" charset="-79"/>
                          <a:cs typeface="David" panose="020E0502060401010101" pitchFamily="34" charset="-79"/>
                        </a:rPr>
                        <a:t> </a:t>
                      </a:r>
                      <a:r>
                        <a:rPr lang="he-IL" sz="1800" dirty="0">
                          <a:effectLst/>
                          <a:latin typeface="David" panose="020E0502060401010101" pitchFamily="34" charset="-79"/>
                          <a:cs typeface="David" panose="020E0502060401010101" pitchFamily="34" charset="-79"/>
                        </a:rPr>
                        <a:t>נמשך מעל למשכורת כמשכורת נוספת נטו אשר יש לגלמה, במקרים אחרים לחלק דיבידנד (נטו).</a:t>
                      </a:r>
                      <a:endParaRPr lang="en-US" sz="1800" dirty="0">
                        <a:effectLst/>
                        <a:latin typeface="David" panose="020E0502060401010101" pitchFamily="34" charset="-79"/>
                        <a:ea typeface="Times New Roman"/>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6195" indent="0" algn="r" rtl="1">
                        <a:lnSpc>
                          <a:spcPct val="115000"/>
                        </a:lnSpc>
                        <a:spcAft>
                          <a:spcPts val="1000"/>
                        </a:spcAft>
                        <a:buFont typeface="Arial" pitchFamily="34" charset="0"/>
                        <a:buNone/>
                      </a:pPr>
                      <a:r>
                        <a:rPr lang="he-IL" sz="1800" dirty="0">
                          <a:effectLst/>
                          <a:latin typeface="David" panose="020E0502060401010101" pitchFamily="34" charset="-79"/>
                          <a:cs typeface="David" panose="020E0502060401010101" pitchFamily="34" charset="-79"/>
                        </a:rPr>
                        <a:t>משכורת:</a:t>
                      </a:r>
                      <a:endParaRPr lang="en-US" sz="1800" dirty="0">
                        <a:effectLst/>
                        <a:latin typeface="David" panose="020E0502060401010101" pitchFamily="34" charset="-79"/>
                        <a:cs typeface="David" panose="020E0502060401010101" pitchFamily="34" charset="-79"/>
                      </a:endParaRPr>
                    </a:p>
                    <a:p>
                      <a:pPr marL="342900" lvl="0" indent="-342900" algn="r" rtl="1">
                        <a:lnSpc>
                          <a:spcPct val="115000"/>
                        </a:lnSpc>
                        <a:spcAft>
                          <a:spcPts val="0"/>
                        </a:spcAft>
                        <a:buFont typeface="Symbol"/>
                        <a:buChar char=""/>
                        <a:tabLst>
                          <a:tab pos="457200" algn="l"/>
                        </a:tabLst>
                      </a:pPr>
                      <a:r>
                        <a:rPr lang="he-IL" sz="1800" dirty="0">
                          <a:effectLst/>
                          <a:latin typeface="David" panose="020E0502060401010101" pitchFamily="34" charset="-79"/>
                          <a:cs typeface="David" panose="020E0502060401010101" pitchFamily="34" charset="-79"/>
                        </a:rPr>
                        <a:t>בעל העסק מושך כספים לפי הצורך.</a:t>
                      </a:r>
                      <a:endParaRPr lang="en-US" sz="1800" dirty="0">
                        <a:effectLst/>
                        <a:latin typeface="David" panose="020E0502060401010101" pitchFamily="34" charset="-79"/>
                        <a:cs typeface="David" panose="020E0502060401010101" pitchFamily="34" charset="-79"/>
                      </a:endParaRPr>
                    </a:p>
                    <a:p>
                      <a:pPr marL="342900" lvl="0" indent="-342900" algn="r" rtl="1">
                        <a:lnSpc>
                          <a:spcPct val="115000"/>
                        </a:lnSpc>
                        <a:spcAft>
                          <a:spcPts val="0"/>
                        </a:spcAft>
                        <a:buFont typeface="Symbol"/>
                        <a:buChar char=""/>
                        <a:tabLst>
                          <a:tab pos="457200" algn="l"/>
                        </a:tabLst>
                      </a:pPr>
                      <a:r>
                        <a:rPr lang="he-IL" sz="1800" dirty="0">
                          <a:effectLst/>
                          <a:latin typeface="David" panose="020E0502060401010101" pitchFamily="34" charset="-79"/>
                          <a:cs typeface="David" panose="020E0502060401010101" pitchFamily="34" charset="-79"/>
                        </a:rPr>
                        <a:t>ההתחשבנות על המשיכות נעשית רק בסוף השנה.</a:t>
                      </a:r>
                      <a:endParaRPr lang="en-US" sz="1800" dirty="0">
                        <a:effectLst/>
                        <a:latin typeface="David" panose="020E0502060401010101" pitchFamily="34" charset="-79"/>
                        <a:cs typeface="David" panose="020E0502060401010101" pitchFamily="34" charset="-79"/>
                      </a:endParaRPr>
                    </a:p>
                    <a:p>
                      <a:pPr marL="342900" lvl="0" indent="-342900" algn="r" rtl="1">
                        <a:lnSpc>
                          <a:spcPct val="115000"/>
                        </a:lnSpc>
                        <a:spcAft>
                          <a:spcPts val="0"/>
                        </a:spcAft>
                        <a:buFont typeface="Symbol"/>
                        <a:buChar char=""/>
                        <a:tabLst>
                          <a:tab pos="457200" algn="l"/>
                        </a:tabLst>
                      </a:pPr>
                      <a:r>
                        <a:rPr lang="he-IL" sz="1800" dirty="0">
                          <a:effectLst/>
                          <a:latin typeface="David" panose="020E0502060401010101" pitchFamily="34" charset="-79"/>
                          <a:cs typeface="David" panose="020E0502060401010101" pitchFamily="34" charset="-79"/>
                        </a:rPr>
                        <a:t>אין שכר, אין חיוב.</a:t>
                      </a:r>
                      <a:endParaRPr lang="en-US" sz="1800" dirty="0">
                        <a:effectLst/>
                        <a:latin typeface="David" panose="020E0502060401010101" pitchFamily="34" charset="-79"/>
                        <a:ea typeface="Times New Roman"/>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917467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graphicFrame>
        <p:nvGraphicFramePr>
          <p:cNvPr id="3" name="טבלה 2"/>
          <p:cNvGraphicFramePr>
            <a:graphicFrameLocks noGrp="1"/>
          </p:cNvGraphicFramePr>
          <p:nvPr>
            <p:extLst>
              <p:ext uri="{D42A27DB-BD31-4B8C-83A1-F6EECF244321}">
                <p14:modId xmlns:p14="http://schemas.microsoft.com/office/powerpoint/2010/main" val="1572251498"/>
              </p:ext>
            </p:extLst>
          </p:nvPr>
        </p:nvGraphicFramePr>
        <p:xfrm>
          <a:off x="2164903" y="319832"/>
          <a:ext cx="8928992" cy="6408712"/>
        </p:xfrm>
        <a:graphic>
          <a:graphicData uri="http://schemas.openxmlformats.org/drawingml/2006/table">
            <a:tbl>
              <a:tblPr rtl="1" firstRow="1" firstCol="1" lastRow="1" lastCol="1" bandRow="1" bandCol="1"/>
              <a:tblGrid>
                <a:gridCol w="4464496">
                  <a:extLst>
                    <a:ext uri="{9D8B030D-6E8A-4147-A177-3AD203B41FA5}">
                      <a16:colId xmlns:a16="http://schemas.microsoft.com/office/drawing/2014/main" val="20000"/>
                    </a:ext>
                  </a:extLst>
                </a:gridCol>
                <a:gridCol w="4464496">
                  <a:extLst>
                    <a:ext uri="{9D8B030D-6E8A-4147-A177-3AD203B41FA5}">
                      <a16:colId xmlns:a16="http://schemas.microsoft.com/office/drawing/2014/main" val="20001"/>
                    </a:ext>
                  </a:extLst>
                </a:gridCol>
              </a:tblGrid>
              <a:tr h="402454">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6195" algn="ctr" rtl="1">
                        <a:lnSpc>
                          <a:spcPct val="115000"/>
                        </a:lnSpc>
                        <a:spcAft>
                          <a:spcPts val="1000"/>
                        </a:spcAft>
                      </a:pPr>
                      <a:r>
                        <a:rPr lang="he-IL" sz="1800" dirty="0">
                          <a:effectLst/>
                          <a:latin typeface="David" panose="020E0502060401010101" pitchFamily="34" charset="-79"/>
                          <a:ea typeface="Calibri"/>
                          <a:cs typeface="David" panose="020E0502060401010101" pitchFamily="34" charset="-79"/>
                        </a:rPr>
                        <a:t>חברה בע"מ</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6195" algn="ctr" rtl="1">
                        <a:lnSpc>
                          <a:spcPct val="115000"/>
                        </a:lnSpc>
                        <a:spcAft>
                          <a:spcPts val="1000"/>
                        </a:spcAft>
                      </a:pPr>
                      <a:r>
                        <a:rPr lang="he-IL" sz="1800" dirty="0">
                          <a:effectLst/>
                          <a:latin typeface="David" panose="020E0502060401010101" pitchFamily="34" charset="-79"/>
                          <a:ea typeface="Calibri"/>
                          <a:cs typeface="David" panose="020E0502060401010101" pitchFamily="34" charset="-79"/>
                        </a:rPr>
                        <a:t>יחיד / שותפות</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0"/>
                  </a:ext>
                </a:extLst>
              </a:tr>
              <a:tr h="1397746">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just"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חברה משלמת בנוסף למקדמות שנקבעו לה, מקדמת מס נוספת על חשבון הוצאות עודפות, מקדמת מס זו אינה מוחזרת במידה והחברה נמצאת בהפסדים.</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r"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תיאום ההוצאות הלא מותרות בניכוי נעשה בסוף השנה עם הגשת  דו"ח רווח והפסד.</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1"/>
                  </a:ext>
                </a:extLst>
              </a:tr>
              <a:tr h="1224136">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r"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יש לכלול בחישוב המס ממשכורתו של בעל השליטה תשלום מס רעיוני על שווי רכב וסלולארי. וכיו"ב.</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just" rtl="1">
                        <a:lnSpc>
                          <a:spcPct val="115000"/>
                        </a:lnSpc>
                        <a:spcAft>
                          <a:spcPts val="1000"/>
                        </a:spcAft>
                        <a:buFont typeface="Arial" pitchFamily="34" charset="0"/>
                        <a:buChar char="•"/>
                      </a:pPr>
                      <a:r>
                        <a:rPr lang="he-IL" sz="1800">
                          <a:effectLst/>
                          <a:latin typeface="David" panose="020E0502060401010101" pitchFamily="34" charset="-79"/>
                          <a:cs typeface="David" panose="020E0502060401010101" pitchFamily="34" charset="-79"/>
                        </a:rPr>
                        <a:t>יחיד מתאם את הוצאות הרכב והסלולארי וכיו"ב....בסוף שנת המס עם הגשת הדו"ח השנתי. </a:t>
                      </a:r>
                      <a:endParaRPr lang="en-US" sz="180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2"/>
                  </a:ext>
                </a:extLst>
              </a:tr>
              <a:tr h="1440160">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r" rtl="1">
                        <a:lnSpc>
                          <a:spcPct val="115000"/>
                        </a:lnSpc>
                        <a:spcAft>
                          <a:spcPts val="1000"/>
                        </a:spcAft>
                        <a:buFont typeface="Arial" pitchFamily="34" charset="0"/>
                        <a:buChar char="•"/>
                      </a:pPr>
                      <a:r>
                        <a:rPr lang="he-IL" sz="1800">
                          <a:effectLst/>
                          <a:latin typeface="David" panose="020E0502060401010101" pitchFamily="34" charset="-79"/>
                          <a:cs typeface="David" panose="020E0502060401010101" pitchFamily="34" charset="-79"/>
                        </a:rPr>
                        <a:t>תשלום לביטוח לאומי חלקו של בעל השליטה כשכיר הוא נטו, ההשלמה של החברה היא הוצאה מותרת בניכוי</a:t>
                      </a:r>
                      <a:endParaRPr lang="en-US" sz="180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just" rtl="1">
                        <a:lnSpc>
                          <a:spcPct val="115000"/>
                        </a:lnSpc>
                        <a:spcAft>
                          <a:spcPts val="1000"/>
                        </a:spcAft>
                        <a:buFont typeface="Arial" pitchFamily="34" charset="0"/>
                        <a:buChar char="•"/>
                      </a:pPr>
                      <a:r>
                        <a:rPr lang="he-IL" sz="1800">
                          <a:effectLst/>
                          <a:latin typeface="David" panose="020E0502060401010101" pitchFamily="34" charset="-79"/>
                          <a:cs typeface="David" panose="020E0502060401010101" pitchFamily="34" charset="-79"/>
                        </a:rPr>
                        <a:t>אצל היחיד החלק המשולם על-ידו למוסד לביטוח לאומי, (לא כולל מס בריאות) ניתן לנכות מהכנסתו החייבת במס  52% מהתשלום.</a:t>
                      </a:r>
                      <a:endParaRPr lang="en-US" sz="180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3"/>
                  </a:ext>
                </a:extLst>
              </a:tr>
              <a:tr h="1512168">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just" rtl="1">
                        <a:lnSpc>
                          <a:spcPct val="115000"/>
                        </a:lnSpc>
                        <a:spcAft>
                          <a:spcPts val="1000"/>
                        </a:spcAft>
                        <a:buFont typeface="Arial" pitchFamily="34" charset="0"/>
                        <a:buChar char="•"/>
                      </a:pPr>
                      <a:r>
                        <a:rPr lang="he-IL" sz="1800">
                          <a:effectLst/>
                          <a:latin typeface="David" panose="020E0502060401010101" pitchFamily="34" charset="-79"/>
                          <a:cs typeface="David" panose="020E0502060401010101" pitchFamily="34" charset="-79"/>
                        </a:rPr>
                        <a:t>כאשר ובאם יוחלט ביום מן הימים להפסיק ולפעול במסגרת החברה, יש צורך לערוך הליך של פירוק מרצון של החברה, הליך זה כרוך בתשלום, גם הוא הוצאה לא מותרת בניכוי. </a:t>
                      </a:r>
                      <a:endParaRPr lang="en-US" sz="180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just" rtl="1">
                        <a:lnSpc>
                          <a:spcPct val="115000"/>
                        </a:lnSpc>
                        <a:spcAft>
                          <a:spcPts val="1000"/>
                        </a:spcAft>
                        <a:buFont typeface="Arial" pitchFamily="34" charset="0"/>
                        <a:buChar char="•"/>
                      </a:pPr>
                      <a:r>
                        <a:rPr lang="he-IL" sz="1800">
                          <a:effectLst/>
                          <a:latin typeface="David" panose="020E0502060401010101" pitchFamily="34" charset="-79"/>
                          <a:cs typeface="David" panose="020E0502060401010101" pitchFamily="34" charset="-79"/>
                        </a:rPr>
                        <a:t>אין צורך בנוהל מיוחד, יש להודיע למוסדות על סגירת העסק, לא כרוך בתשלום.</a:t>
                      </a:r>
                      <a:endParaRPr lang="en-US" sz="180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4"/>
                  </a:ext>
                </a:extLst>
              </a:tr>
              <a:tr h="432048">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just" rtl="1">
                        <a:lnSpc>
                          <a:spcPct val="115000"/>
                        </a:lnSpc>
                        <a:spcAft>
                          <a:spcPts val="1000"/>
                        </a:spcAft>
                        <a:buFont typeface="Arial" pitchFamily="34" charset="0"/>
                        <a:buChar char="•"/>
                      </a:pPr>
                      <a:r>
                        <a:rPr lang="he-IL" sz="1800">
                          <a:effectLst/>
                          <a:latin typeface="David" panose="020E0502060401010101" pitchFamily="34" charset="-79"/>
                          <a:cs typeface="David" panose="020E0502060401010101" pitchFamily="34" charset="-79"/>
                        </a:rPr>
                        <a:t>בעל שליטה, אינו זכאי לדמי אבטלה.</a:t>
                      </a:r>
                      <a:endParaRPr lang="en-US" sz="180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321945" indent="-285750" algn="just" rtl="1">
                        <a:lnSpc>
                          <a:spcPct val="115000"/>
                        </a:lnSpc>
                        <a:spcAft>
                          <a:spcPts val="1000"/>
                        </a:spcAft>
                        <a:buFont typeface="Arial" pitchFamily="34" charset="0"/>
                        <a:buChar char="•"/>
                      </a:pPr>
                      <a:r>
                        <a:rPr lang="he-IL" sz="1800" dirty="0">
                          <a:effectLst/>
                          <a:latin typeface="David" panose="020E0502060401010101" pitchFamily="34" charset="-79"/>
                          <a:cs typeface="David" panose="020E0502060401010101" pitchFamily="34" charset="-79"/>
                        </a:rPr>
                        <a:t>יחיד, אינו זכאי לדמי אבטלה.</a:t>
                      </a:r>
                      <a:endParaRPr lang="en-US" sz="18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3576185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4214812" y="-162024"/>
            <a:ext cx="8229600"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he-IL" sz="5000" b="1" i="0" u="none" strike="noStrike" kern="1200" cap="none" spc="0" normalizeH="0" baseline="0" noProof="0">
                <a:ln>
                  <a:noFill/>
                </a:ln>
                <a:solidFill>
                  <a:schemeClr val="accent4"/>
                </a:solidFill>
                <a:effectLst/>
                <a:uLnTx/>
                <a:uFillTx/>
                <a:latin typeface="Calibri"/>
                <a:ea typeface="+mj-ea"/>
                <a:cs typeface="David" panose="020E0502060401010101" pitchFamily="34" charset="-79"/>
              </a:rPr>
              <a:t>חישוב המס בחברה</a:t>
            </a:r>
            <a:endParaRPr kumimoji="0" lang="he-IL" sz="50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endParaRPr>
          </a:p>
        </p:txBody>
      </p:sp>
      <p:graphicFrame>
        <p:nvGraphicFramePr>
          <p:cNvPr id="4" name="טבלה 3"/>
          <p:cNvGraphicFramePr>
            <a:graphicFrameLocks noGrp="1"/>
          </p:cNvGraphicFramePr>
          <p:nvPr>
            <p:extLst>
              <p:ext uri="{D42A27DB-BD31-4B8C-83A1-F6EECF244321}">
                <p14:modId xmlns:p14="http://schemas.microsoft.com/office/powerpoint/2010/main" val="2021311502"/>
              </p:ext>
            </p:extLst>
          </p:nvPr>
        </p:nvGraphicFramePr>
        <p:xfrm>
          <a:off x="2038152" y="1222400"/>
          <a:ext cx="8064896" cy="4608513"/>
        </p:xfrm>
        <a:graphic>
          <a:graphicData uri="http://schemas.openxmlformats.org/drawingml/2006/table">
            <a:tbl>
              <a:tblPr rtl="1" firstRow="1" firstCol="1" bandRow="1"/>
              <a:tblGrid>
                <a:gridCol w="4032448">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tblGrid>
              <a:tr h="441814">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ctr"/>
                      <a:r>
                        <a:rPr lang="he-IL" sz="2400" b="1" i="0" u="none" strike="noStrike" dirty="0">
                          <a:solidFill>
                            <a:srgbClr val="FFFFFF"/>
                          </a:solidFill>
                          <a:effectLst/>
                          <a:latin typeface="David" panose="020E0502060401010101" pitchFamily="34" charset="-79"/>
                          <a:cs typeface="David" panose="020E0502060401010101" pitchFamily="34" charset="-79"/>
                        </a:rPr>
                        <a:t>רווח</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ctr"/>
                      <a:r>
                        <a:rPr lang="he-IL" sz="2400" b="1" i="0" u="none" strike="noStrike">
                          <a:solidFill>
                            <a:srgbClr val="FFFFFF"/>
                          </a:solidFill>
                          <a:effectLst/>
                          <a:latin typeface="David" panose="020E0502060401010101" pitchFamily="34" charset="-79"/>
                          <a:cs typeface="David" panose="020E0502060401010101" pitchFamily="34" charset="-79"/>
                        </a:rPr>
                        <a:t> 100.00 ₪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0"/>
                  </a:ext>
                </a:extLst>
              </a:tr>
              <a:tr h="446071">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ctr"/>
                      <a:r>
                        <a:rPr lang="he-IL" sz="2400" b="1" i="0" u="none" strike="noStrike" dirty="0">
                          <a:solidFill>
                            <a:srgbClr val="FFFFFF"/>
                          </a:solidFill>
                          <a:effectLst/>
                          <a:latin typeface="David" panose="020E0502060401010101" pitchFamily="34" charset="-79"/>
                          <a:cs typeface="David" panose="020E0502060401010101" pitchFamily="34" charset="-79"/>
                        </a:rPr>
                        <a:t>מס חברות 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ctr"/>
                      <a:r>
                        <a:rPr lang="he-IL" sz="2400" b="0" i="0" u="none" strike="noStrike" dirty="0">
                          <a:solidFill>
                            <a:srgbClr val="000000"/>
                          </a:solidFill>
                          <a:effectLst/>
                          <a:latin typeface="David" panose="020E0502060401010101" pitchFamily="34" charset="-79"/>
                          <a:cs typeface="David" panose="020E0502060401010101" pitchFamily="34" charset="-79"/>
                        </a:rPr>
                        <a:t>(23)  ₪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CCD5EA"/>
                    </a:solidFill>
                  </a:tcPr>
                </a:tc>
                <a:extLst>
                  <a:ext uri="{0D108BD9-81ED-4DB2-BD59-A6C34878D82A}">
                    <a16:rowId xmlns:a16="http://schemas.microsoft.com/office/drawing/2014/main" val="10001"/>
                  </a:ext>
                </a:extLst>
              </a:tr>
              <a:tr h="821174">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ctr"/>
                      <a:r>
                        <a:rPr lang="he-IL" sz="2400" b="1" i="0" u="none" strike="noStrike">
                          <a:solidFill>
                            <a:srgbClr val="FFFFFF"/>
                          </a:solidFill>
                          <a:effectLst/>
                          <a:latin typeface="David" panose="020E0502060401010101" pitchFamily="34" charset="-79"/>
                          <a:cs typeface="David" panose="020E0502060401010101" pitchFamily="34" charset="-79"/>
                        </a:rPr>
                        <a:t>יתרה לחלוקת דיווידנד</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ctr"/>
                      <a:r>
                        <a:rPr lang="he-IL" sz="2400" b="0" i="0" u="none" strike="noStrike" dirty="0">
                          <a:solidFill>
                            <a:srgbClr val="000000"/>
                          </a:solidFill>
                          <a:effectLst/>
                          <a:latin typeface="David" panose="020E0502060401010101" pitchFamily="34" charset="-79"/>
                          <a:cs typeface="David" panose="020E0502060401010101" pitchFamily="34" charset="-79"/>
                        </a:rPr>
                        <a:t>77  ₪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7EBF5"/>
                    </a:solidFill>
                  </a:tcPr>
                </a:tc>
                <a:extLst>
                  <a:ext uri="{0D108BD9-81ED-4DB2-BD59-A6C34878D82A}">
                    <a16:rowId xmlns:a16="http://schemas.microsoft.com/office/drawing/2014/main" val="10002"/>
                  </a:ext>
                </a:extLst>
              </a:tr>
              <a:tr h="821174">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ctr"/>
                      <a:r>
                        <a:rPr lang="he-IL" sz="2400" b="1" i="0" u="none" strike="noStrike" dirty="0">
                          <a:solidFill>
                            <a:srgbClr val="FFFFFF"/>
                          </a:solidFill>
                          <a:effectLst/>
                          <a:latin typeface="David" panose="020E0502060401010101" pitchFamily="34" charset="-79"/>
                          <a:cs typeface="David" panose="020E0502060401010101" pitchFamily="34" charset="-79"/>
                        </a:rPr>
                        <a:t>במידה והרווחים נמשכים ע"י בעל</a:t>
                      </a:r>
                      <a:r>
                        <a:rPr lang="he-IL" sz="2400" b="1" i="0" u="none" strike="noStrike" baseline="0" dirty="0">
                          <a:solidFill>
                            <a:srgbClr val="FFFFFF"/>
                          </a:solidFill>
                          <a:effectLst/>
                          <a:latin typeface="David" panose="020E0502060401010101" pitchFamily="34" charset="-79"/>
                          <a:cs typeface="David" panose="020E0502060401010101" pitchFamily="34" charset="-79"/>
                        </a:rPr>
                        <a:t> מניות מהותי 30%</a:t>
                      </a:r>
                      <a:endParaRPr lang="he-IL" sz="2400" b="1" i="0" u="none" strike="noStrike" dirty="0">
                        <a:solidFill>
                          <a:srgbClr val="FFFFFF"/>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ctr"/>
                      <a:r>
                        <a:rPr lang="he-IL" sz="2400" b="0" i="0" u="none" strike="noStrike" dirty="0">
                          <a:solidFill>
                            <a:srgbClr val="000000"/>
                          </a:solidFill>
                          <a:effectLst/>
                          <a:latin typeface="David" panose="020E0502060401010101" pitchFamily="34" charset="-79"/>
                          <a:cs typeface="David" panose="020E0502060401010101" pitchFamily="34" charset="-79"/>
                        </a:rPr>
                        <a:t>(23.1) ₪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CCD5EA"/>
                    </a:solidFill>
                  </a:tcPr>
                </a:tc>
                <a:extLst>
                  <a:ext uri="{0D108BD9-81ED-4DB2-BD59-A6C34878D82A}">
                    <a16:rowId xmlns:a16="http://schemas.microsoft.com/office/drawing/2014/main" val="10003"/>
                  </a:ext>
                </a:extLst>
              </a:tr>
              <a:tr h="851588">
                <a:tc rowSpan="2">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ctr"/>
                      <a:r>
                        <a:rPr lang="he-IL" sz="2400" b="1" i="0" u="none" strike="noStrike" dirty="0">
                          <a:solidFill>
                            <a:srgbClr val="FFFFFF"/>
                          </a:solidFill>
                          <a:effectLst/>
                          <a:latin typeface="David" panose="020E0502060401010101" pitchFamily="34" charset="-79"/>
                          <a:cs typeface="David" panose="020E0502060401010101" pitchFamily="34" charset="-79"/>
                        </a:rPr>
                        <a:t>סך הכול מס </a:t>
                      </a:r>
                      <a:r>
                        <a:rPr lang="he-IL" sz="2400" b="1" i="0" u="sng" strike="noStrike" dirty="0">
                          <a:solidFill>
                            <a:srgbClr val="FFFFFF"/>
                          </a:solidFill>
                          <a:effectLst/>
                          <a:latin typeface="David" panose="020E0502060401010101" pitchFamily="34" charset="-79"/>
                          <a:cs typeface="David" panose="020E0502060401010101" pitchFamily="34" charset="-79"/>
                        </a:rPr>
                        <a:t>מהשקל הראשון</a:t>
                      </a:r>
                      <a:endParaRPr lang="he-IL" sz="2400" b="1" i="0" u="none" strike="noStrike" dirty="0">
                        <a:solidFill>
                          <a:srgbClr val="FFFFFF"/>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ctr"/>
                      <a:r>
                        <a:rPr lang="he-IL" sz="2400" b="0" i="0" u="none" strike="noStrike" dirty="0">
                          <a:solidFill>
                            <a:srgbClr val="000000"/>
                          </a:solidFill>
                          <a:effectLst/>
                          <a:latin typeface="David" panose="020E0502060401010101" pitchFamily="34" charset="-79"/>
                          <a:cs typeface="David" panose="020E0502060401010101" pitchFamily="34" charset="-79"/>
                        </a:rPr>
                        <a:t>  46.1% =23+23.1=46.1</a:t>
                      </a:r>
                      <a:r>
                        <a:rPr lang="he-IL" sz="2400" b="0" i="0" u="none" strike="noStrike" baseline="0" dirty="0">
                          <a:solidFill>
                            <a:srgbClr val="000000"/>
                          </a:solidFill>
                          <a:effectLst/>
                          <a:latin typeface="David" panose="020E0502060401010101" pitchFamily="34" charset="-79"/>
                          <a:cs typeface="David" panose="020E0502060401010101" pitchFamily="34" charset="-79"/>
                        </a:rPr>
                        <a:t> ₪ </a:t>
                      </a:r>
                      <a:endParaRPr lang="he-IL" sz="24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lnTlToBr w="12700" cmpd="sng">
                      <a:noFill/>
                      <a:prstDash val="solid"/>
                    </a:lnTlToBr>
                    <a:lnBlToTr w="12700" cmpd="sng">
                      <a:noFill/>
                      <a:prstDash val="solid"/>
                    </a:lnBlToTr>
                    <a:solidFill>
                      <a:srgbClr val="E7EBF5"/>
                    </a:solidFill>
                  </a:tcPr>
                </a:tc>
                <a:extLst>
                  <a:ext uri="{0D108BD9-81ED-4DB2-BD59-A6C34878D82A}">
                    <a16:rowId xmlns:a16="http://schemas.microsoft.com/office/drawing/2014/main" val="10004"/>
                  </a:ext>
                </a:extLst>
              </a:tr>
              <a:tr h="1226692">
                <a:tc vMerge="1">
                  <a:txBody>
                    <a:bodyPr/>
                    <a:lstStyle/>
                    <a:p>
                      <a:pPr rtl="1"/>
                      <a:endParaRPr lang="he-IL"/>
                    </a:p>
                  </a:txBody>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ctr"/>
                      <a:r>
                        <a:rPr lang="he-IL" sz="2400" b="0" i="0" u="none" strike="noStrike" dirty="0">
                          <a:solidFill>
                            <a:srgbClr val="000000"/>
                          </a:solidFill>
                          <a:effectLst/>
                          <a:latin typeface="David" panose="020E0502060401010101" pitchFamily="34" charset="-79"/>
                          <a:cs typeface="David" panose="020E0502060401010101" pitchFamily="34" charset="-79"/>
                        </a:rPr>
                        <a:t>אין מדרגות מס כמו אצל היחיד.</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E7EBF5"/>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235999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278584" y="-190500"/>
            <a:ext cx="8229600"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5000" b="1" i="0" u="none" strike="noStrike" kern="1200" cap="none" spc="0" normalizeH="0" baseline="0" noProof="0" dirty="0">
                <a:ln>
                  <a:noFill/>
                </a:ln>
                <a:solidFill>
                  <a:srgbClr val="000000"/>
                </a:solidFill>
                <a:effectLst/>
                <a:uLnTx/>
                <a:uFillTx/>
                <a:latin typeface="Calibri"/>
                <a:ea typeface="+mj-ea"/>
                <a:cs typeface="David" panose="020E0502060401010101" pitchFamily="34" charset="-79"/>
              </a:rPr>
              <a:t>איך מחשבים מס בישראל?</a:t>
            </a:r>
          </a:p>
        </p:txBody>
      </p:sp>
      <p:sp>
        <p:nvSpPr>
          <p:cNvPr id="4" name="מציין מיקום תוכן 2"/>
          <p:cNvSpPr txBox="1">
            <a:spLocks/>
          </p:cNvSpPr>
          <p:nvPr/>
        </p:nvSpPr>
        <p:spPr>
          <a:xfrm>
            <a:off x="2278584" y="992014"/>
            <a:ext cx="8229600" cy="1872208"/>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להלן טבלת מדרגות המס להכנסת עבודה נכון לשנת 2019 (לרוב מדרגות אלה מתעדכנות מדי שנה) מדרגות המס זהות לשכיר ולעצמאי</a:t>
            </a:r>
            <a:endParaRPr kumimoji="0" lang="en-US" sz="2400" b="0" i="0" u="none" strike="noStrike" kern="1200" cap="none" spc="0" normalizeH="0" baseline="0" noProof="0" dirty="0">
              <a:ln>
                <a:noFill/>
              </a:ln>
              <a:solidFill>
                <a:sysClr val="windowText" lastClr="000000"/>
              </a:solidFill>
              <a:effectLst/>
              <a:uLnTx/>
              <a:uFillTx/>
              <a:latin typeface="Constantia"/>
              <a:ea typeface="+mn-ea"/>
              <a:cs typeface="Arial"/>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en-US" sz="2400" b="0" i="0" u="none" strike="noStrike" kern="1200" cap="none" spc="0" normalizeH="0" baseline="0" noProof="0" dirty="0">
                <a:ln>
                  <a:noFill/>
                </a:ln>
                <a:solidFill>
                  <a:sysClr val="windowText" lastClr="000000"/>
                </a:solidFill>
                <a:effectLst/>
                <a:uLnTx/>
                <a:uFillTx/>
                <a:latin typeface="Constantia"/>
                <a:ea typeface="+mn-ea"/>
                <a:cs typeface="Arial"/>
              </a:rPr>
              <a:t>***</a:t>
            </a:r>
            <a:r>
              <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על הכנסה מעל 649,560 ₪ יחול מס יסף בשיעור 3%</a:t>
            </a:r>
          </a:p>
        </p:txBody>
      </p:sp>
      <p:graphicFrame>
        <p:nvGraphicFramePr>
          <p:cNvPr id="8" name="טבלה 7"/>
          <p:cNvGraphicFramePr>
            <a:graphicFrameLocks noGrp="1"/>
          </p:cNvGraphicFramePr>
          <p:nvPr>
            <p:extLst/>
          </p:nvPr>
        </p:nvGraphicFramePr>
        <p:xfrm>
          <a:off x="2133600" y="2282592"/>
          <a:ext cx="8285438" cy="4345134"/>
        </p:xfrm>
        <a:graphic>
          <a:graphicData uri="http://schemas.openxmlformats.org/drawingml/2006/table">
            <a:tbl>
              <a:tblPr rtl="1" firstRow="1" firstCol="1" bandRow="1"/>
              <a:tblGrid>
                <a:gridCol w="2652890">
                  <a:extLst>
                    <a:ext uri="{9D8B030D-6E8A-4147-A177-3AD203B41FA5}">
                      <a16:colId xmlns:a16="http://schemas.microsoft.com/office/drawing/2014/main" val="20000"/>
                    </a:ext>
                  </a:extLst>
                </a:gridCol>
                <a:gridCol w="2751444">
                  <a:extLst>
                    <a:ext uri="{9D8B030D-6E8A-4147-A177-3AD203B41FA5}">
                      <a16:colId xmlns:a16="http://schemas.microsoft.com/office/drawing/2014/main" val="20001"/>
                    </a:ext>
                  </a:extLst>
                </a:gridCol>
                <a:gridCol w="856582">
                  <a:extLst>
                    <a:ext uri="{9D8B030D-6E8A-4147-A177-3AD203B41FA5}">
                      <a16:colId xmlns:a16="http://schemas.microsoft.com/office/drawing/2014/main" val="20002"/>
                    </a:ext>
                  </a:extLst>
                </a:gridCol>
                <a:gridCol w="908496">
                  <a:extLst>
                    <a:ext uri="{9D8B030D-6E8A-4147-A177-3AD203B41FA5}">
                      <a16:colId xmlns:a16="http://schemas.microsoft.com/office/drawing/2014/main" val="20003"/>
                    </a:ext>
                  </a:extLst>
                </a:gridCol>
                <a:gridCol w="1116026">
                  <a:extLst>
                    <a:ext uri="{9D8B030D-6E8A-4147-A177-3AD203B41FA5}">
                      <a16:colId xmlns:a16="http://schemas.microsoft.com/office/drawing/2014/main" val="20004"/>
                    </a:ext>
                  </a:extLst>
                </a:gridCol>
              </a:tblGrid>
              <a:tr h="646329">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000" dirty="0">
                          <a:effectLst/>
                          <a:latin typeface="David" panose="020E0502060401010101" pitchFamily="34" charset="-79"/>
                          <a:cs typeface="David" panose="020E0502060401010101" pitchFamily="34" charset="-79"/>
                        </a:rPr>
                        <a:t>הכנסה חודשית</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000" dirty="0">
                          <a:effectLst/>
                          <a:latin typeface="David" panose="020E0502060401010101" pitchFamily="34" charset="-79"/>
                          <a:cs typeface="David" panose="020E0502060401010101" pitchFamily="34" charset="-79"/>
                        </a:rPr>
                        <a:t>הכנסה שנתית</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000" dirty="0">
                          <a:effectLst/>
                          <a:latin typeface="David" panose="020E0502060401010101" pitchFamily="34" charset="-79"/>
                          <a:cs typeface="David" panose="020E0502060401010101" pitchFamily="34" charset="-79"/>
                        </a:rPr>
                        <a:t>שיעור המס</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000" dirty="0">
                          <a:effectLst/>
                          <a:latin typeface="David" panose="020E0502060401010101" pitchFamily="34" charset="-79"/>
                          <a:cs typeface="David" panose="020E0502060401010101" pitchFamily="34" charset="-79"/>
                        </a:rPr>
                        <a:t>מס חודשי</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000" dirty="0">
                          <a:effectLst/>
                          <a:latin typeface="David" panose="020E0502060401010101" pitchFamily="34" charset="-79"/>
                          <a:cs typeface="David" panose="020E0502060401010101" pitchFamily="34" charset="-79"/>
                        </a:rPr>
                        <a:t>מס שנתי</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0"/>
                  </a:ext>
                </a:extLst>
              </a:tr>
              <a:tr h="535104">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עד 6,310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עד 75,720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a:effectLst/>
                          <a:latin typeface="David" panose="020E0502060401010101" pitchFamily="34" charset="-79"/>
                          <a:cs typeface="David" panose="020E0502060401010101" pitchFamily="34" charset="-79"/>
                        </a:rPr>
                        <a:t>10%</a:t>
                      </a:r>
                      <a:endParaRPr lang="en-US" sz="200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631</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7,572</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1"/>
                  </a:ext>
                </a:extLst>
              </a:tr>
              <a:tr h="646329">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 6,311 עד 9,050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 75,721 עד 108,600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14%</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1,014</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12,173</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2"/>
                  </a:ext>
                </a:extLst>
              </a:tr>
              <a:tr h="646329">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 9,051 עד 14,530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 108,601 עד 174,360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20%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2,110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25,318</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3"/>
                  </a:ext>
                </a:extLst>
              </a:tr>
              <a:tr h="646329">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 14,531 עד 20,200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 174,361 עד 242,400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31%</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3,867</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ea typeface="Calibri" panose="020F0502020204030204" pitchFamily="34" charset="0"/>
                          <a:cs typeface="David" panose="020E0502060401010101" pitchFamily="34" charset="-79"/>
                        </a:rPr>
                        <a:t>46,404</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4"/>
                  </a:ext>
                </a:extLst>
              </a:tr>
              <a:tr h="646329">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 20,201 עד 42,030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 242,401 עד 504,360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35%</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11,507</a:t>
                      </a: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138,085</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5"/>
                  </a:ext>
                </a:extLst>
              </a:tr>
              <a:tr h="535104">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just" rtl="1">
                        <a:lnSpc>
                          <a:spcPct val="115000"/>
                        </a:lnSpc>
                        <a:spcAft>
                          <a:spcPts val="1000"/>
                        </a:spcAft>
                      </a:pPr>
                      <a:r>
                        <a:rPr lang="he-IL" sz="2000">
                          <a:effectLst/>
                          <a:latin typeface="David" panose="020E0502060401010101" pitchFamily="34" charset="-79"/>
                          <a:cs typeface="David" panose="020E0502060401010101" pitchFamily="34" charset="-79"/>
                        </a:rPr>
                        <a:t>מכל שקל נוסף </a:t>
                      </a:r>
                      <a:endParaRPr lang="en-US" sz="200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מכל שקל נוסף</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47%</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a:effectLst/>
                          <a:latin typeface="David" panose="020E0502060401010101" pitchFamily="34" charset="-79"/>
                          <a:cs typeface="David" panose="020E0502060401010101" pitchFamily="34" charset="-79"/>
                        </a:rPr>
                        <a:t> </a:t>
                      </a:r>
                      <a:endParaRPr lang="en-US" sz="200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 </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1172440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graphicFrame>
        <p:nvGraphicFramePr>
          <p:cNvPr id="3" name="טבלה 2"/>
          <p:cNvGraphicFramePr>
            <a:graphicFrameLocks noGrp="1"/>
          </p:cNvGraphicFramePr>
          <p:nvPr>
            <p:extLst/>
          </p:nvPr>
        </p:nvGraphicFramePr>
        <p:xfrm>
          <a:off x="1651000" y="109773"/>
          <a:ext cx="9132512" cy="4796049"/>
        </p:xfrm>
        <a:graphic>
          <a:graphicData uri="http://schemas.openxmlformats.org/drawingml/2006/table">
            <a:tbl>
              <a:tblPr rtl="1" firstRow="1" firstCol="1" bandRow="1"/>
              <a:tblGrid>
                <a:gridCol w="3124351">
                  <a:extLst>
                    <a:ext uri="{9D8B030D-6E8A-4147-A177-3AD203B41FA5}">
                      <a16:colId xmlns:a16="http://schemas.microsoft.com/office/drawing/2014/main" val="20000"/>
                    </a:ext>
                  </a:extLst>
                </a:gridCol>
                <a:gridCol w="1574513">
                  <a:extLst>
                    <a:ext uri="{9D8B030D-6E8A-4147-A177-3AD203B41FA5}">
                      <a16:colId xmlns:a16="http://schemas.microsoft.com/office/drawing/2014/main" val="20001"/>
                    </a:ext>
                  </a:extLst>
                </a:gridCol>
                <a:gridCol w="2673669">
                  <a:extLst>
                    <a:ext uri="{9D8B030D-6E8A-4147-A177-3AD203B41FA5}">
                      <a16:colId xmlns:a16="http://schemas.microsoft.com/office/drawing/2014/main" val="20002"/>
                    </a:ext>
                  </a:extLst>
                </a:gridCol>
                <a:gridCol w="1759979">
                  <a:extLst>
                    <a:ext uri="{9D8B030D-6E8A-4147-A177-3AD203B41FA5}">
                      <a16:colId xmlns:a16="http://schemas.microsoft.com/office/drawing/2014/main" val="20003"/>
                    </a:ext>
                  </a:extLst>
                </a:gridCol>
              </a:tblGrid>
              <a:tr h="1078778">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marL="0" algn="ctr" rtl="1" eaLnBrk="1" latinLnBrk="0" hangingPunct="1">
                        <a:lnSpc>
                          <a:spcPct val="100000"/>
                        </a:lnSpc>
                        <a:spcBef>
                          <a:spcPts val="600"/>
                        </a:spcBef>
                        <a:spcAft>
                          <a:spcPts val="0"/>
                        </a:spcAft>
                      </a:pPr>
                      <a:r>
                        <a:rPr kumimoji="0" lang="he-IL" sz="2000" b="1" kern="1200" dirty="0">
                          <a:solidFill>
                            <a:schemeClr val="lt1"/>
                          </a:solidFill>
                          <a:effectLst/>
                          <a:latin typeface="David" panose="020E0502060401010101" pitchFamily="34" charset="-79"/>
                          <a:ea typeface="+mn-ea"/>
                          <a:cs typeface="David" panose="020E0502060401010101" pitchFamily="34" charset="-79"/>
                        </a:rPr>
                        <a:t>תחשיב מיסוי בחברה</a:t>
                      </a:r>
                    </a:p>
                    <a:p>
                      <a:pPr marL="0" algn="ctr" rtl="1" eaLnBrk="1" latinLnBrk="0" hangingPunct="1">
                        <a:lnSpc>
                          <a:spcPct val="100000"/>
                        </a:lnSpc>
                        <a:spcBef>
                          <a:spcPts val="600"/>
                        </a:spcBef>
                        <a:spcAft>
                          <a:spcPts val="0"/>
                        </a:spcAft>
                      </a:pPr>
                      <a:r>
                        <a:rPr kumimoji="0" lang="he-IL" sz="2000" b="1" kern="1200" dirty="0">
                          <a:solidFill>
                            <a:schemeClr val="lt1"/>
                          </a:solidFill>
                          <a:effectLst/>
                          <a:latin typeface="David" panose="020E0502060401010101" pitchFamily="34" charset="-79"/>
                          <a:ea typeface="+mn-ea"/>
                          <a:cs typeface="David" panose="020E0502060401010101" pitchFamily="34" charset="-79"/>
                        </a:rPr>
                        <a:t>800,000 ₪ רווח </a:t>
                      </a:r>
                    </a:p>
                    <a:p>
                      <a:pPr marL="0" algn="ctr" rtl="1" eaLnBrk="1" latinLnBrk="0" hangingPunct="1">
                        <a:lnSpc>
                          <a:spcPct val="100000"/>
                        </a:lnSpc>
                        <a:spcBef>
                          <a:spcPts val="600"/>
                        </a:spcBef>
                        <a:spcAft>
                          <a:spcPts val="0"/>
                        </a:spcAft>
                      </a:pPr>
                      <a:r>
                        <a:rPr kumimoji="0" lang="he-IL" sz="2000" b="1" kern="1200" dirty="0">
                          <a:solidFill>
                            <a:schemeClr val="lt1"/>
                          </a:solidFill>
                          <a:effectLst/>
                          <a:latin typeface="David" panose="020E0502060401010101" pitchFamily="34" charset="-79"/>
                          <a:ea typeface="+mn-ea"/>
                          <a:cs typeface="David" panose="020E0502060401010101" pitchFamily="34" charset="-79"/>
                        </a:rPr>
                        <a:t>מתוכם 300,000 </a:t>
                      </a:r>
                      <a:r>
                        <a:rPr kumimoji="0" lang="he-IL" sz="2000" b="1" kern="1200" dirty="0" err="1">
                          <a:solidFill>
                            <a:schemeClr val="lt1"/>
                          </a:solidFill>
                          <a:effectLst/>
                          <a:latin typeface="David" panose="020E0502060401010101" pitchFamily="34" charset="-79"/>
                          <a:ea typeface="+mn-ea"/>
                          <a:cs typeface="David" panose="020E0502060401010101" pitchFamily="34" charset="-79"/>
                        </a:rPr>
                        <a:t>שכ"ע</a:t>
                      </a:r>
                      <a:endParaRPr kumimoji="0" lang="en-US" sz="2000" b="1" kern="1200" dirty="0">
                        <a:solidFill>
                          <a:schemeClr val="lt1"/>
                        </a:solidFill>
                        <a:effectLst/>
                        <a:latin typeface="David" panose="020E0502060401010101" pitchFamily="34" charset="-79"/>
                        <a:ea typeface="+mn-ea"/>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000" dirty="0">
                          <a:effectLst/>
                          <a:latin typeface="David" panose="020E0502060401010101" pitchFamily="34" charset="-79"/>
                          <a:cs typeface="David" panose="020E0502060401010101" pitchFamily="34" charset="-79"/>
                        </a:rPr>
                        <a:t>300,000</a:t>
                      </a:r>
                      <a:endParaRPr lang="he-IL" sz="2400" dirty="0">
                        <a:effectLst/>
                        <a:latin typeface="David" panose="020E0502060401010101" pitchFamily="34" charset="-79"/>
                        <a:cs typeface="David" panose="020E0502060401010101" pitchFamily="34" charset="-79"/>
                      </a:endParaRPr>
                    </a:p>
                    <a:p>
                      <a:pPr algn="ctr" rtl="1">
                        <a:lnSpc>
                          <a:spcPct val="115000"/>
                        </a:lnSpc>
                        <a:spcAft>
                          <a:spcPts val="1000"/>
                        </a:spcAft>
                      </a:pPr>
                      <a:r>
                        <a:rPr lang="he-IL" sz="2000" dirty="0" err="1">
                          <a:effectLst/>
                          <a:latin typeface="David" panose="020E0502060401010101" pitchFamily="34" charset="-79"/>
                          <a:cs typeface="David" panose="020E0502060401010101" pitchFamily="34" charset="-79"/>
                        </a:rPr>
                        <a:t>שכ"ע</a:t>
                      </a:r>
                      <a:r>
                        <a:rPr lang="he-IL" sz="2000" dirty="0">
                          <a:effectLst/>
                          <a:latin typeface="David" panose="020E0502060401010101" pitchFamily="34" charset="-79"/>
                          <a:cs typeface="David" panose="020E0502060401010101" pitchFamily="34" charset="-79"/>
                        </a:rPr>
                        <a:t> </a:t>
                      </a:r>
                      <a:endParaRPr lang="en-US" sz="20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000" dirty="0">
                          <a:effectLst/>
                          <a:latin typeface="David" panose="020E0502060401010101" pitchFamily="34" charset="-79"/>
                          <a:cs typeface="David" panose="020E0502060401010101" pitchFamily="34" charset="-79"/>
                        </a:rPr>
                        <a:t>500,000 ₪ דיבידנד</a:t>
                      </a:r>
                      <a:endParaRPr lang="en-US" sz="20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000" dirty="0">
                          <a:effectLst/>
                          <a:latin typeface="David" panose="020E0502060401010101" pitchFamily="34" charset="-79"/>
                          <a:cs typeface="David" panose="020E0502060401010101" pitchFamily="34" charset="-79"/>
                        </a:rPr>
                        <a:t> נטו לבעל השליטה</a:t>
                      </a:r>
                      <a:endParaRPr lang="en-US" sz="20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0"/>
                  </a:ext>
                </a:extLst>
              </a:tr>
              <a:tr h="252550">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מס הכנסה</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66,579</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 </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 </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1"/>
                  </a:ext>
                </a:extLst>
              </a:tr>
              <a:tr h="252550">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ביטוח לאומי ומס בריאות</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29,700</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 </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 </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2"/>
                  </a:ext>
                </a:extLst>
              </a:tr>
              <a:tr h="252550">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סך ניכויים</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96,279</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 </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3"/>
                  </a:ext>
                </a:extLst>
              </a:tr>
              <a:tr h="252550">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נטו </a:t>
                      </a:r>
                      <a:r>
                        <a:rPr lang="he-IL" sz="1400" dirty="0" err="1">
                          <a:effectLst/>
                          <a:latin typeface="David" panose="020E0502060401010101" pitchFamily="34" charset="-79"/>
                          <a:cs typeface="David" panose="020E0502060401010101" pitchFamily="34" charset="-79"/>
                        </a:rPr>
                        <a:t>לתשום</a:t>
                      </a:r>
                      <a:r>
                        <a:rPr lang="he-IL" sz="1400" dirty="0">
                          <a:effectLst/>
                          <a:latin typeface="David" panose="020E0502060401010101" pitchFamily="34" charset="-79"/>
                          <a:cs typeface="David" panose="020E0502060401010101" pitchFamily="34" charset="-79"/>
                        </a:rPr>
                        <a:t> לבעל השליטה</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 </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 </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ea typeface="Calibri"/>
                          <a:cs typeface="David" panose="020E0502060401010101" pitchFamily="34" charset="-79"/>
                        </a:rPr>
                        <a:t>203,721</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4"/>
                  </a:ext>
                </a:extLst>
              </a:tr>
              <a:tr h="252550">
                <a:tc>
                  <a:txBody>
                    <a:bodyPr/>
                    <a:lstStyle/>
                    <a:p>
                      <a:pPr marL="0" algn="ctr" defTabSz="914400" rtl="1" eaLnBrk="1" latinLnBrk="0" hangingPunct="1">
                        <a:lnSpc>
                          <a:spcPct val="115000"/>
                        </a:lnSpc>
                        <a:spcAft>
                          <a:spcPts val="1000"/>
                        </a:spcAft>
                      </a:pPr>
                      <a:r>
                        <a:rPr lang="he-IL" sz="1400" b="1" kern="1200" dirty="0">
                          <a:solidFill>
                            <a:schemeClr val="lt1"/>
                          </a:solidFill>
                          <a:effectLst/>
                          <a:latin typeface="David" panose="020E0502060401010101" pitchFamily="34" charset="-79"/>
                          <a:ea typeface="+mn-ea"/>
                          <a:cs typeface="David" panose="020E0502060401010101" pitchFamily="34" charset="-79"/>
                        </a:rPr>
                        <a:t>בניכוי </a:t>
                      </a:r>
                      <a:r>
                        <a:rPr lang="he-IL" sz="1400" b="1" kern="1200" dirty="0" err="1">
                          <a:solidFill>
                            <a:schemeClr val="lt1"/>
                          </a:solidFill>
                          <a:effectLst/>
                          <a:latin typeface="David" panose="020E0502060401010101" pitchFamily="34" charset="-79"/>
                          <a:ea typeface="+mn-ea"/>
                          <a:cs typeface="David" panose="020E0502060401010101" pitchFamily="34" charset="-79"/>
                        </a:rPr>
                        <a:t>בטל"א</a:t>
                      </a:r>
                      <a:r>
                        <a:rPr lang="he-IL" sz="1400" b="1" kern="1200" dirty="0">
                          <a:solidFill>
                            <a:schemeClr val="lt1"/>
                          </a:solidFill>
                          <a:effectLst/>
                          <a:latin typeface="David" panose="020E0502060401010101" pitchFamily="34" charset="-79"/>
                          <a:ea typeface="+mn-ea"/>
                          <a:cs typeface="David" panose="020E0502060401010101" pitchFamily="34" charset="-79"/>
                        </a:rPr>
                        <a:t> מעביד (על 300,000)</a:t>
                      </a:r>
                      <a:endParaRPr lang="en-US" sz="1400" b="1" kern="1200" dirty="0">
                        <a:solidFill>
                          <a:schemeClr val="lt1"/>
                        </a:solidFill>
                        <a:effectLst/>
                        <a:latin typeface="David" panose="020E0502060401010101" pitchFamily="34" charset="-79"/>
                        <a:ea typeface="+mn-ea"/>
                        <a:cs typeface="David" panose="020E0502060401010101" pitchFamily="34" charset="-79"/>
                      </a:endParaRPr>
                    </a:p>
                  </a:txBody>
                  <a:tcPr marL="68580" marR="6858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p>
                      <a:pPr algn="ctr" rtl="1">
                        <a:lnSpc>
                          <a:spcPct val="115000"/>
                        </a:lnSpc>
                        <a:spcAft>
                          <a:spcPts val="1000"/>
                        </a:spcAft>
                      </a:pP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p>
                      <a:pPr algn="ctr" rtl="1">
                        <a:lnSpc>
                          <a:spcPct val="115000"/>
                        </a:lnSpc>
                        <a:spcAft>
                          <a:spcPts val="1000"/>
                        </a:spcAft>
                      </a:pPr>
                      <a:r>
                        <a:rPr lang="he-IL" sz="1400" dirty="0">
                          <a:solidFill>
                            <a:schemeClr val="tx1"/>
                          </a:solidFill>
                          <a:effectLst/>
                          <a:latin typeface="David" panose="020E0502060401010101" pitchFamily="34" charset="-79"/>
                          <a:ea typeface="Calibri"/>
                          <a:cs typeface="David" panose="020E0502060401010101" pitchFamily="34" charset="-79"/>
                        </a:rPr>
                        <a:t>(19,800)</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p>
                      <a:pPr algn="ctr" rtl="1">
                        <a:lnSpc>
                          <a:spcPct val="115000"/>
                        </a:lnSpc>
                        <a:spcAft>
                          <a:spcPts val="1000"/>
                        </a:spcAft>
                      </a:pP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3945681848"/>
                  </a:ext>
                </a:extLst>
              </a:tr>
              <a:tr h="252550">
                <a:tc>
                  <a:txBody>
                    <a:bodyPr/>
                    <a:lstStyle/>
                    <a:p>
                      <a:pPr marL="0" algn="ctr" defTabSz="914400" rtl="1" eaLnBrk="1" latinLnBrk="0" hangingPunct="1">
                        <a:lnSpc>
                          <a:spcPct val="115000"/>
                        </a:lnSpc>
                        <a:spcAft>
                          <a:spcPts val="1000"/>
                        </a:spcAft>
                      </a:pPr>
                      <a:r>
                        <a:rPr lang="he-IL" sz="1400" b="1" kern="1200" dirty="0">
                          <a:solidFill>
                            <a:schemeClr val="lt1"/>
                          </a:solidFill>
                          <a:effectLst/>
                          <a:latin typeface="David" panose="020E0502060401010101" pitchFamily="34" charset="-79"/>
                          <a:ea typeface="+mn-ea"/>
                          <a:cs typeface="David" panose="020E0502060401010101" pitchFamily="34" charset="-79"/>
                        </a:rPr>
                        <a:t>בניכוי הפרשי </a:t>
                      </a:r>
                      <a:r>
                        <a:rPr lang="he-IL" sz="1400" b="1" kern="1200" dirty="0" err="1">
                          <a:solidFill>
                            <a:schemeClr val="lt1"/>
                          </a:solidFill>
                          <a:effectLst/>
                          <a:latin typeface="David" panose="020E0502060401010101" pitchFamily="34" charset="-79"/>
                          <a:ea typeface="+mn-ea"/>
                          <a:cs typeface="David" panose="020E0502060401010101" pitchFamily="34" charset="-79"/>
                        </a:rPr>
                        <a:t>הנהח"ש</a:t>
                      </a:r>
                      <a:r>
                        <a:rPr lang="he-IL" sz="1400" b="1" kern="1200" dirty="0">
                          <a:solidFill>
                            <a:schemeClr val="lt1"/>
                          </a:solidFill>
                          <a:effectLst/>
                          <a:latin typeface="David" panose="020E0502060401010101" pitchFamily="34" charset="-79"/>
                          <a:ea typeface="+mn-ea"/>
                          <a:cs typeface="David" panose="020E0502060401010101" pitchFamily="34" charset="-79"/>
                        </a:rPr>
                        <a:t> ודו"ח כספי</a:t>
                      </a:r>
                      <a:endParaRPr lang="en-US" sz="1400" b="1" kern="1200" dirty="0">
                        <a:solidFill>
                          <a:schemeClr val="lt1"/>
                        </a:solidFill>
                        <a:effectLst/>
                        <a:latin typeface="David" panose="020E0502060401010101" pitchFamily="34" charset="-79"/>
                        <a:ea typeface="+mn-ea"/>
                        <a:cs typeface="David" panose="020E0502060401010101" pitchFamily="34" charset="-79"/>
                      </a:endParaRPr>
                    </a:p>
                  </a:txBody>
                  <a:tcPr marL="68580" marR="6858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p>
                      <a:pPr algn="ctr" rtl="1">
                        <a:lnSpc>
                          <a:spcPct val="115000"/>
                        </a:lnSpc>
                        <a:spcAft>
                          <a:spcPts val="1000"/>
                        </a:spcAft>
                      </a:pP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p>
                      <a:pPr algn="ctr" rtl="1">
                        <a:lnSpc>
                          <a:spcPct val="115000"/>
                        </a:lnSpc>
                        <a:spcAft>
                          <a:spcPts val="1000"/>
                        </a:spcAft>
                      </a:pPr>
                      <a:r>
                        <a:rPr lang="he-IL" sz="1400" dirty="0">
                          <a:solidFill>
                            <a:schemeClr val="tx1"/>
                          </a:solidFill>
                          <a:effectLst/>
                          <a:latin typeface="David" panose="020E0502060401010101" pitchFamily="34" charset="-79"/>
                          <a:ea typeface="Calibri"/>
                          <a:cs typeface="David" panose="020E0502060401010101" pitchFamily="34" charset="-79"/>
                        </a:rPr>
                        <a:t>(25,000)</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p>
                      <a:pPr algn="ctr" rtl="1">
                        <a:lnSpc>
                          <a:spcPct val="115000"/>
                        </a:lnSpc>
                        <a:spcAft>
                          <a:spcPts val="1000"/>
                        </a:spcAft>
                      </a:pP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3014395672"/>
                  </a:ext>
                </a:extLst>
              </a:tr>
              <a:tr h="301201">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יתרת רווח בחברה (לפני מס חברות)</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 </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455,200</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 </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5"/>
                  </a:ext>
                </a:extLst>
              </a:tr>
              <a:tr h="252550">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23%  מס חברות</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 </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u="none" dirty="0">
                          <a:solidFill>
                            <a:schemeClr val="tx1"/>
                          </a:solidFill>
                          <a:effectLst/>
                          <a:latin typeface="David" panose="020E0502060401010101" pitchFamily="34" charset="-79"/>
                          <a:cs typeface="David" panose="020E0502060401010101" pitchFamily="34" charset="-79"/>
                        </a:rPr>
                        <a:t>(</a:t>
                      </a:r>
                      <a:r>
                        <a:rPr lang="he-IL" sz="1400" dirty="0">
                          <a:solidFill>
                            <a:schemeClr val="tx1"/>
                          </a:solidFill>
                          <a:effectLst/>
                          <a:latin typeface="David" panose="020E0502060401010101" pitchFamily="34" charset="-79"/>
                          <a:cs typeface="David" panose="020E0502060401010101" pitchFamily="34" charset="-79"/>
                        </a:rPr>
                        <a:t>104,696)</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 </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6"/>
                  </a:ext>
                </a:extLst>
              </a:tr>
              <a:tr h="252550">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רווח נטו בחברה (לחלוקה כדיבידנד)</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endParaRPr lang="en-US" sz="1400">
                        <a:solidFill>
                          <a:schemeClr val="tx1"/>
                        </a:solidFill>
                        <a:effectLst/>
                        <a:latin typeface="David" panose="020E0502060401010101" pitchFamily="34" charset="-79"/>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350,504</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 </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7"/>
                  </a:ext>
                </a:extLst>
              </a:tr>
              <a:tr h="252550">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30% מס על דיווידנד</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 </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(105,151)</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 </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8"/>
                  </a:ext>
                </a:extLst>
              </a:tr>
              <a:tr h="252550">
                <a:tc>
                  <a:txBody>
                    <a:bodyPr/>
                    <a:lstStyle/>
                    <a:p>
                      <a:pPr algn="ctr" rtl="1">
                        <a:lnSpc>
                          <a:spcPct val="115000"/>
                        </a:lnSpc>
                        <a:spcAft>
                          <a:spcPts val="1000"/>
                        </a:spcAft>
                      </a:pPr>
                      <a:r>
                        <a:rPr lang="he-IL" sz="1400" b="1" kern="1200" dirty="0">
                          <a:solidFill>
                            <a:schemeClr val="lt1"/>
                          </a:solidFill>
                          <a:effectLst/>
                          <a:latin typeface="David" panose="020E0502060401010101" pitchFamily="34" charset="-79"/>
                          <a:ea typeface="+mn-ea"/>
                          <a:cs typeface="David" panose="020E0502060401010101" pitchFamily="34" charset="-79"/>
                        </a:rPr>
                        <a:t>3% מס יסף על הכנסה מעל 649,560</a:t>
                      </a:r>
                      <a:endParaRPr lang="en-US" sz="1400" b="1" kern="1200" dirty="0">
                        <a:solidFill>
                          <a:schemeClr val="lt1"/>
                        </a:solidFill>
                        <a:effectLst/>
                        <a:latin typeface="David" panose="020E0502060401010101" pitchFamily="34" charset="-79"/>
                        <a:ea typeface="+mn-ea"/>
                        <a:cs typeface="David" panose="020E0502060401010101" pitchFamily="34" charset="-79"/>
                      </a:endParaRPr>
                    </a:p>
                  </a:txBody>
                  <a:tcPr marL="68580" marR="6858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p>
                      <a:pPr algn="ctr" rtl="1">
                        <a:lnSpc>
                          <a:spcPct val="115000"/>
                        </a:lnSpc>
                        <a:spcAft>
                          <a:spcPts val="1000"/>
                        </a:spcAft>
                      </a:pP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p>
                      <a:pPr algn="ctr" rtl="1">
                        <a:lnSpc>
                          <a:spcPct val="115000"/>
                        </a:lnSpc>
                        <a:spcAft>
                          <a:spcPts val="1000"/>
                        </a:spcAft>
                      </a:pPr>
                      <a:r>
                        <a:rPr lang="he-IL" sz="1400" dirty="0">
                          <a:solidFill>
                            <a:schemeClr val="tx1"/>
                          </a:solidFill>
                          <a:effectLst/>
                          <a:latin typeface="David" panose="020E0502060401010101" pitchFamily="34" charset="-79"/>
                          <a:ea typeface="Calibri"/>
                          <a:cs typeface="David" panose="020E0502060401010101" pitchFamily="34" charset="-79"/>
                        </a:rPr>
                        <a:t>(28)</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p>
                      <a:pPr algn="ctr" rtl="1">
                        <a:lnSpc>
                          <a:spcPct val="115000"/>
                        </a:lnSpc>
                        <a:spcAft>
                          <a:spcPts val="1000"/>
                        </a:spcAft>
                      </a:pP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9"/>
                  </a:ext>
                </a:extLst>
              </a:tr>
              <a:tr h="252550">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יתרה לתשלום</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 </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 </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solidFill>
                            <a:schemeClr val="tx1"/>
                          </a:solidFill>
                          <a:effectLst/>
                          <a:latin typeface="David" panose="020E0502060401010101" pitchFamily="34" charset="-79"/>
                          <a:cs typeface="David" panose="020E0502060401010101" pitchFamily="34" charset="-79"/>
                        </a:rPr>
                        <a:t>245,325</a:t>
                      </a:r>
                      <a:endParaRPr lang="en-US" sz="1400"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10"/>
                  </a:ext>
                </a:extLst>
              </a:tr>
              <a:tr h="638020">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1800" b="1" dirty="0">
                          <a:effectLst/>
                          <a:latin typeface="David" panose="020E0502060401010101" pitchFamily="34" charset="-79"/>
                          <a:cs typeface="David" panose="020E0502060401010101" pitchFamily="34" charset="-79"/>
                        </a:rPr>
                        <a:t>יתרה בידי בעל השליטה</a:t>
                      </a:r>
                      <a:endParaRPr lang="en-US" sz="1800" b="1"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800" b="1" spc="20" dirty="0">
                          <a:solidFill>
                            <a:schemeClr val="tx1"/>
                          </a:solidFill>
                          <a:effectLst/>
                          <a:latin typeface="David" panose="020E0502060401010101" pitchFamily="34" charset="-79"/>
                          <a:cs typeface="David" panose="020E0502060401010101" pitchFamily="34" charset="-79"/>
                        </a:rPr>
                        <a:t>203,721 </a:t>
                      </a:r>
                      <a:endParaRPr lang="en-US" sz="1800" b="1"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800" b="1" spc="20" dirty="0">
                          <a:solidFill>
                            <a:schemeClr val="tx1"/>
                          </a:solidFill>
                          <a:effectLst/>
                          <a:latin typeface="David" panose="020E0502060401010101" pitchFamily="34" charset="-79"/>
                          <a:cs typeface="David" panose="020E0502060401010101" pitchFamily="34" charset="-79"/>
                        </a:rPr>
                        <a:t> 245,325</a:t>
                      </a:r>
                      <a:endParaRPr lang="en-US" sz="1800" b="1"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800" b="1" dirty="0">
                          <a:solidFill>
                            <a:schemeClr val="tx1"/>
                          </a:solidFill>
                          <a:effectLst/>
                          <a:latin typeface="David" panose="020E0502060401010101" pitchFamily="34" charset="-79"/>
                          <a:ea typeface="Calibri"/>
                          <a:cs typeface="David" panose="020E0502060401010101" pitchFamily="34" charset="-79"/>
                        </a:rPr>
                        <a:t>449,046</a:t>
                      </a:r>
                      <a:endParaRPr lang="en-US" sz="1800" b="1" dirty="0">
                        <a:solidFill>
                          <a:schemeClr val="tx1"/>
                        </a:solidFill>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11"/>
                  </a:ext>
                </a:extLst>
              </a:tr>
            </a:tbl>
          </a:graphicData>
        </a:graphic>
      </p:graphicFrame>
      <p:graphicFrame>
        <p:nvGraphicFramePr>
          <p:cNvPr id="4" name="טבלה 3"/>
          <p:cNvGraphicFramePr>
            <a:graphicFrameLocks noGrp="1"/>
          </p:cNvGraphicFramePr>
          <p:nvPr>
            <p:extLst/>
          </p:nvPr>
        </p:nvGraphicFramePr>
        <p:xfrm>
          <a:off x="1653923" y="4821072"/>
          <a:ext cx="9129589" cy="1951552"/>
        </p:xfrm>
        <a:graphic>
          <a:graphicData uri="http://schemas.openxmlformats.org/drawingml/2006/table">
            <a:tbl>
              <a:tblPr rtl="1" firstRow="1" firstCol="1" bandRow="1"/>
              <a:tblGrid>
                <a:gridCol w="3124382">
                  <a:extLst>
                    <a:ext uri="{9D8B030D-6E8A-4147-A177-3AD203B41FA5}">
                      <a16:colId xmlns:a16="http://schemas.microsoft.com/office/drawing/2014/main" val="20000"/>
                    </a:ext>
                  </a:extLst>
                </a:gridCol>
                <a:gridCol w="1564344">
                  <a:extLst>
                    <a:ext uri="{9D8B030D-6E8A-4147-A177-3AD203B41FA5}">
                      <a16:colId xmlns:a16="http://schemas.microsoft.com/office/drawing/2014/main" val="20001"/>
                    </a:ext>
                  </a:extLst>
                </a:gridCol>
                <a:gridCol w="2683879">
                  <a:extLst>
                    <a:ext uri="{9D8B030D-6E8A-4147-A177-3AD203B41FA5}">
                      <a16:colId xmlns:a16="http://schemas.microsoft.com/office/drawing/2014/main" val="20002"/>
                    </a:ext>
                  </a:extLst>
                </a:gridCol>
                <a:gridCol w="1756984">
                  <a:extLst>
                    <a:ext uri="{9D8B030D-6E8A-4147-A177-3AD203B41FA5}">
                      <a16:colId xmlns:a16="http://schemas.microsoft.com/office/drawing/2014/main" val="20003"/>
                    </a:ext>
                  </a:extLst>
                </a:gridCol>
              </a:tblGrid>
              <a:tr h="533443">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400" dirty="0">
                          <a:effectLst/>
                          <a:latin typeface="David" panose="020E0502060401010101" pitchFamily="34" charset="-79"/>
                          <a:cs typeface="David" panose="020E0502060401010101" pitchFamily="34" charset="-79"/>
                        </a:rPr>
                        <a:t>תחשיב מיסוי ביחיד</a:t>
                      </a:r>
                      <a:endParaRPr lang="en-US" sz="2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400" dirty="0">
                          <a:effectLst/>
                          <a:latin typeface="David" panose="020E0502060401010101" pitchFamily="34" charset="-79"/>
                          <a:cs typeface="David" panose="020E0502060401010101" pitchFamily="34" charset="-79"/>
                        </a:rPr>
                        <a:t> </a:t>
                      </a:r>
                      <a:endParaRPr lang="en-US" sz="2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400" dirty="0">
                          <a:effectLst/>
                          <a:latin typeface="David" panose="020E0502060401010101" pitchFamily="34" charset="-79"/>
                          <a:cs typeface="David" panose="020E0502060401010101" pitchFamily="34" charset="-79"/>
                        </a:rPr>
                        <a:t>רווח 800,000 ש"ח</a:t>
                      </a:r>
                      <a:endParaRPr lang="en-US" sz="2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400" dirty="0">
                          <a:effectLst/>
                          <a:latin typeface="David" panose="020E0502060401010101" pitchFamily="34" charset="-79"/>
                          <a:cs typeface="David" panose="020E0502060401010101" pitchFamily="34" charset="-79"/>
                        </a:rPr>
                        <a:t> נטו לעצמאי</a:t>
                      </a:r>
                      <a:endParaRPr lang="en-US" sz="2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0"/>
                  </a:ext>
                </a:extLst>
              </a:tr>
              <a:tr h="262973">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ביטוח לאומי</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p>
                      <a:endParaRPr lang="he-IL"/>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60,205</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a:effectLst/>
                          <a:latin typeface="David" panose="020E0502060401010101" pitchFamily="34" charset="-79"/>
                          <a:cs typeface="David" panose="020E0502060401010101" pitchFamily="34" charset="-79"/>
                        </a:rPr>
                        <a:t> </a:t>
                      </a:r>
                      <a:endParaRPr lang="en-US" sz="140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1"/>
                  </a:ext>
                </a:extLst>
              </a:tr>
              <a:tr h="262973">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מס בריאות</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p>
                      <a:endParaRPr lang="he-IL"/>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24,929</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 </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2"/>
                  </a:ext>
                </a:extLst>
              </a:tr>
              <a:tr h="262973">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מס הכנסה (כולל מס יסף)</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p>
                      <a:endParaRPr lang="he-IL" dirty="0"/>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276,360</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a:effectLst/>
                          <a:latin typeface="David" panose="020E0502060401010101" pitchFamily="34" charset="-79"/>
                          <a:cs typeface="David" panose="020E0502060401010101" pitchFamily="34" charset="-79"/>
                        </a:rPr>
                        <a:t> </a:t>
                      </a:r>
                      <a:endParaRPr lang="en-US" sz="140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3"/>
                  </a:ext>
                </a:extLst>
              </a:tr>
              <a:tr h="262973">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סך הכול ניכויים</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 </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effectLst/>
                          <a:latin typeface="David" panose="020E0502060401010101" pitchFamily="34" charset="-79"/>
                          <a:ea typeface="Calibri"/>
                          <a:cs typeface="David" panose="020E0502060401010101" pitchFamily="34" charset="-79"/>
                        </a:rPr>
                        <a:t>316,494</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400" dirty="0">
                          <a:effectLst/>
                          <a:latin typeface="David" panose="020E0502060401010101" pitchFamily="34" charset="-79"/>
                          <a:cs typeface="David" panose="020E0502060401010101" pitchFamily="34" charset="-79"/>
                        </a:rPr>
                        <a:t> </a:t>
                      </a:r>
                      <a:endParaRPr lang="en-US" sz="1400"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4"/>
                  </a:ext>
                </a:extLst>
              </a:tr>
              <a:tr h="332176">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1800" b="1" dirty="0">
                          <a:effectLst/>
                          <a:latin typeface="David" panose="020E0502060401010101" pitchFamily="34" charset="-79"/>
                          <a:cs typeface="David" panose="020E0502060401010101" pitchFamily="34" charset="-79"/>
                        </a:rPr>
                        <a:t>נטו בידי היחיד</a:t>
                      </a:r>
                      <a:endParaRPr lang="en-US" sz="1800" b="1"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800" b="1" dirty="0">
                          <a:effectLst/>
                          <a:latin typeface="David" panose="020E0502060401010101" pitchFamily="34" charset="-79"/>
                          <a:cs typeface="David" panose="020E0502060401010101" pitchFamily="34" charset="-79"/>
                        </a:rPr>
                        <a:t> </a:t>
                      </a:r>
                      <a:endParaRPr lang="en-US" sz="1800" b="1"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800" b="1" dirty="0">
                          <a:effectLst/>
                          <a:latin typeface="David" panose="020E0502060401010101" pitchFamily="34" charset="-79"/>
                          <a:cs typeface="David" panose="020E0502060401010101" pitchFamily="34" charset="-79"/>
                        </a:rPr>
                        <a:t> </a:t>
                      </a:r>
                      <a:endParaRPr lang="en-US" sz="1800" b="1"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ctr" rtl="1">
                        <a:lnSpc>
                          <a:spcPct val="115000"/>
                        </a:lnSpc>
                        <a:spcAft>
                          <a:spcPts val="1000"/>
                        </a:spcAft>
                      </a:pPr>
                      <a:r>
                        <a:rPr lang="he-IL" sz="1800" b="1">
                          <a:effectLst/>
                          <a:latin typeface="David" panose="020E0502060401010101" pitchFamily="34" charset="-79"/>
                          <a:cs typeface="David" panose="020E0502060401010101" pitchFamily="34" charset="-79"/>
                        </a:rPr>
                        <a:t>438,506</a:t>
                      </a:r>
                      <a:endParaRPr lang="en-US" sz="1800" b="1" dirty="0">
                        <a:effectLst/>
                        <a:latin typeface="David" panose="020E0502060401010101" pitchFamily="34" charset="-79"/>
                        <a:ea typeface="Calibri"/>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96593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278584" y="-190500"/>
            <a:ext cx="8229600"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50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rPr>
              <a:t>איך מחשבים מס בישראל?</a:t>
            </a:r>
          </a:p>
        </p:txBody>
      </p:sp>
      <p:sp>
        <p:nvSpPr>
          <p:cNvPr id="4" name="מציין מיקום תוכן 2"/>
          <p:cNvSpPr txBox="1">
            <a:spLocks/>
          </p:cNvSpPr>
          <p:nvPr/>
        </p:nvSpPr>
        <p:spPr>
          <a:xfrm>
            <a:off x="2278584" y="992014"/>
            <a:ext cx="8229600" cy="1872208"/>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להלן טבלת מדרגות המס להכנסת עבודה נכון לשנת 2019 (לרוב מדרגות אלה מתעדכנות מדי שנה) מדרגות המס זהות לשכיר ולעצמאי</a:t>
            </a:r>
            <a:endParaRPr kumimoji="0" lang="en-US" sz="2400" b="0" i="0" u="none" strike="noStrike" kern="1200" cap="none" spc="0" normalizeH="0" baseline="0" noProof="0" dirty="0">
              <a:ln>
                <a:noFill/>
              </a:ln>
              <a:solidFill>
                <a:sysClr val="windowText" lastClr="000000"/>
              </a:solidFill>
              <a:effectLst/>
              <a:uLnTx/>
              <a:uFillTx/>
              <a:latin typeface="Constantia"/>
              <a:ea typeface="+mn-ea"/>
              <a:cs typeface="+mn-cs"/>
            </a:endParaRPr>
          </a:p>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en-US" sz="2400" b="0" i="0" u="none" strike="noStrike" kern="1200" cap="none" spc="0" normalizeH="0" baseline="0" noProof="0" dirty="0">
                <a:ln>
                  <a:noFill/>
                </a:ln>
                <a:solidFill>
                  <a:sysClr val="windowText" lastClr="000000"/>
                </a:solidFill>
                <a:effectLst/>
                <a:uLnTx/>
                <a:uFillTx/>
                <a:latin typeface="Constantia"/>
                <a:ea typeface="+mn-ea"/>
                <a:cs typeface="+mn-cs"/>
              </a:rPr>
              <a:t>***</a:t>
            </a:r>
            <a:r>
              <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על הכנסה מעל 649,560</a:t>
            </a:r>
            <a:r>
              <a:rPr kumimoji="0" lang="he-IL" sz="2400" b="0" i="0" u="none" strike="noStrike" kern="1200" cap="none" spc="0" normalizeH="0" noProof="0" dirty="0">
                <a:ln>
                  <a:noFill/>
                </a:ln>
                <a:solidFill>
                  <a:sysClr val="windowText" lastClr="000000"/>
                </a:solidFill>
                <a:effectLst/>
                <a:uLnTx/>
                <a:uFillTx/>
                <a:latin typeface="Constantia"/>
                <a:ea typeface="+mn-ea"/>
                <a:cs typeface="David" panose="020E0502060401010101" pitchFamily="34" charset="-79"/>
              </a:rPr>
              <a:t> </a:t>
            </a:r>
            <a:r>
              <a:rPr kumimoji="0" lang="he-IL" sz="24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rPr>
              <a:t>₪ יחול מס יסף בשיעור 3%</a:t>
            </a:r>
          </a:p>
        </p:txBody>
      </p:sp>
      <p:graphicFrame>
        <p:nvGraphicFramePr>
          <p:cNvPr id="8" name="טבלה 7"/>
          <p:cNvGraphicFramePr>
            <a:graphicFrameLocks noGrp="1"/>
          </p:cNvGraphicFramePr>
          <p:nvPr>
            <p:extLst/>
          </p:nvPr>
        </p:nvGraphicFramePr>
        <p:xfrm>
          <a:off x="2133600" y="2282592"/>
          <a:ext cx="8285438" cy="4345134"/>
        </p:xfrm>
        <a:graphic>
          <a:graphicData uri="http://schemas.openxmlformats.org/drawingml/2006/table">
            <a:tbl>
              <a:tblPr rtl="1" firstRow="1" firstCol="1" bandRow="1"/>
              <a:tblGrid>
                <a:gridCol w="2652890">
                  <a:extLst>
                    <a:ext uri="{9D8B030D-6E8A-4147-A177-3AD203B41FA5}">
                      <a16:colId xmlns:a16="http://schemas.microsoft.com/office/drawing/2014/main" val="20000"/>
                    </a:ext>
                  </a:extLst>
                </a:gridCol>
                <a:gridCol w="2751444">
                  <a:extLst>
                    <a:ext uri="{9D8B030D-6E8A-4147-A177-3AD203B41FA5}">
                      <a16:colId xmlns:a16="http://schemas.microsoft.com/office/drawing/2014/main" val="20001"/>
                    </a:ext>
                  </a:extLst>
                </a:gridCol>
                <a:gridCol w="856582">
                  <a:extLst>
                    <a:ext uri="{9D8B030D-6E8A-4147-A177-3AD203B41FA5}">
                      <a16:colId xmlns:a16="http://schemas.microsoft.com/office/drawing/2014/main" val="20002"/>
                    </a:ext>
                  </a:extLst>
                </a:gridCol>
                <a:gridCol w="908496">
                  <a:extLst>
                    <a:ext uri="{9D8B030D-6E8A-4147-A177-3AD203B41FA5}">
                      <a16:colId xmlns:a16="http://schemas.microsoft.com/office/drawing/2014/main" val="20003"/>
                    </a:ext>
                  </a:extLst>
                </a:gridCol>
                <a:gridCol w="1116026">
                  <a:extLst>
                    <a:ext uri="{9D8B030D-6E8A-4147-A177-3AD203B41FA5}">
                      <a16:colId xmlns:a16="http://schemas.microsoft.com/office/drawing/2014/main" val="20004"/>
                    </a:ext>
                  </a:extLst>
                </a:gridCol>
              </a:tblGrid>
              <a:tr h="646329">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000" dirty="0">
                          <a:effectLst/>
                          <a:latin typeface="David" panose="020E0502060401010101" pitchFamily="34" charset="-79"/>
                          <a:cs typeface="David" panose="020E0502060401010101" pitchFamily="34" charset="-79"/>
                        </a:rPr>
                        <a:t>הכנסה חודשית</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000" dirty="0">
                          <a:effectLst/>
                          <a:latin typeface="David" panose="020E0502060401010101" pitchFamily="34" charset="-79"/>
                          <a:cs typeface="David" panose="020E0502060401010101" pitchFamily="34" charset="-79"/>
                        </a:rPr>
                        <a:t>הכנסה שנתית</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000" dirty="0">
                          <a:effectLst/>
                          <a:latin typeface="David" panose="020E0502060401010101" pitchFamily="34" charset="-79"/>
                          <a:cs typeface="David" panose="020E0502060401010101" pitchFamily="34" charset="-79"/>
                        </a:rPr>
                        <a:t>שיעור המס</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000" dirty="0">
                          <a:effectLst/>
                          <a:latin typeface="David" panose="020E0502060401010101" pitchFamily="34" charset="-79"/>
                          <a:cs typeface="David" panose="020E0502060401010101" pitchFamily="34" charset="-79"/>
                        </a:rPr>
                        <a:t>מס חודשי</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ctr" rtl="1">
                        <a:lnSpc>
                          <a:spcPct val="115000"/>
                        </a:lnSpc>
                        <a:spcAft>
                          <a:spcPts val="1000"/>
                        </a:spcAft>
                      </a:pPr>
                      <a:r>
                        <a:rPr lang="he-IL" sz="2000" dirty="0">
                          <a:effectLst/>
                          <a:latin typeface="David" panose="020E0502060401010101" pitchFamily="34" charset="-79"/>
                          <a:cs typeface="David" panose="020E0502060401010101" pitchFamily="34" charset="-79"/>
                        </a:rPr>
                        <a:t>מס שנתי</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F6FC6"/>
                    </a:solidFill>
                  </a:tcPr>
                </a:tc>
                <a:extLst>
                  <a:ext uri="{0D108BD9-81ED-4DB2-BD59-A6C34878D82A}">
                    <a16:rowId xmlns:a16="http://schemas.microsoft.com/office/drawing/2014/main" val="10000"/>
                  </a:ext>
                </a:extLst>
              </a:tr>
              <a:tr h="535104">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עד 6,310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עד 75,720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a:effectLst/>
                          <a:latin typeface="David" panose="020E0502060401010101" pitchFamily="34" charset="-79"/>
                          <a:cs typeface="David" panose="020E0502060401010101" pitchFamily="34" charset="-79"/>
                        </a:rPr>
                        <a:t>10%</a:t>
                      </a:r>
                      <a:endParaRPr lang="en-US" sz="200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631</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7,572</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1"/>
                  </a:ext>
                </a:extLst>
              </a:tr>
              <a:tr h="646329">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 6,311 עד 9,050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 75,721 עד 108,600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14%</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1,014</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12,173</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2"/>
                  </a:ext>
                </a:extLst>
              </a:tr>
              <a:tr h="646329">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 9,051 עד 14,530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 108,601 עד 174,360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20%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2,110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25,318</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3"/>
                  </a:ext>
                </a:extLst>
              </a:tr>
              <a:tr h="646329">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 14,531 עד 20,200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 174,361 עד 242,400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31%</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3,867</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ea typeface="Calibri" panose="020F0502020204030204" pitchFamily="34" charset="0"/>
                          <a:cs typeface="David" panose="020E0502060401010101" pitchFamily="34" charset="-79"/>
                        </a:rPr>
                        <a:t>46,404</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4"/>
                  </a:ext>
                </a:extLst>
              </a:tr>
              <a:tr h="646329">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 20,201 עד 42,030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 242,401 עד 504,360</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35%</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11,507</a:t>
                      </a: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138,085</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40000"/>
                      </a:srgbClr>
                    </a:solidFill>
                  </a:tcPr>
                </a:tc>
                <a:extLst>
                  <a:ext uri="{0D108BD9-81ED-4DB2-BD59-A6C34878D82A}">
                    <a16:rowId xmlns:a16="http://schemas.microsoft.com/office/drawing/2014/main" val="10005"/>
                  </a:ext>
                </a:extLst>
              </a:tr>
              <a:tr h="535104">
                <a:tc>
                  <a:txBody>
                    <a:bodyPr/>
                    <a:lstStyle>
                      <a:lvl1pPr marL="0" algn="r" defTabSz="914400" rtl="1" eaLnBrk="1" latinLnBrk="0" hangingPunct="1">
                        <a:defRPr sz="1800" b="1" kern="1200">
                          <a:solidFill>
                            <a:schemeClr val="lt1"/>
                          </a:solidFill>
                          <a:latin typeface="Constantia"/>
                        </a:defRPr>
                      </a:lvl1pPr>
                      <a:lvl2pPr marL="457200" algn="r" defTabSz="914400" rtl="1" eaLnBrk="1" latinLnBrk="0" hangingPunct="1">
                        <a:defRPr sz="1800" b="1" kern="1200">
                          <a:solidFill>
                            <a:schemeClr val="lt1"/>
                          </a:solidFill>
                          <a:latin typeface="Constantia"/>
                        </a:defRPr>
                      </a:lvl2pPr>
                      <a:lvl3pPr marL="914400" algn="r" defTabSz="914400" rtl="1" eaLnBrk="1" latinLnBrk="0" hangingPunct="1">
                        <a:defRPr sz="1800" b="1" kern="1200">
                          <a:solidFill>
                            <a:schemeClr val="lt1"/>
                          </a:solidFill>
                          <a:latin typeface="Constantia"/>
                        </a:defRPr>
                      </a:lvl3pPr>
                      <a:lvl4pPr marL="1371600" algn="r" defTabSz="914400" rtl="1" eaLnBrk="1" latinLnBrk="0" hangingPunct="1">
                        <a:defRPr sz="1800" b="1" kern="1200">
                          <a:solidFill>
                            <a:schemeClr val="lt1"/>
                          </a:solidFill>
                          <a:latin typeface="Constantia"/>
                        </a:defRPr>
                      </a:lvl4pPr>
                      <a:lvl5pPr marL="1828800" algn="r" defTabSz="914400" rtl="1" eaLnBrk="1" latinLnBrk="0" hangingPunct="1">
                        <a:defRPr sz="1800" b="1" kern="1200">
                          <a:solidFill>
                            <a:schemeClr val="lt1"/>
                          </a:solidFill>
                          <a:latin typeface="Constantia"/>
                        </a:defRPr>
                      </a:lvl5pPr>
                      <a:lvl6pPr marL="2286000" algn="r" defTabSz="914400" rtl="1" eaLnBrk="1" latinLnBrk="0" hangingPunct="1">
                        <a:defRPr sz="1800" b="1" kern="1200">
                          <a:solidFill>
                            <a:schemeClr val="lt1"/>
                          </a:solidFill>
                          <a:latin typeface="Constantia"/>
                        </a:defRPr>
                      </a:lvl6pPr>
                      <a:lvl7pPr marL="2743200" algn="r" defTabSz="914400" rtl="1" eaLnBrk="1" latinLnBrk="0" hangingPunct="1">
                        <a:defRPr sz="1800" b="1" kern="1200">
                          <a:solidFill>
                            <a:schemeClr val="lt1"/>
                          </a:solidFill>
                          <a:latin typeface="Constantia"/>
                        </a:defRPr>
                      </a:lvl7pPr>
                      <a:lvl8pPr marL="3200400" algn="r" defTabSz="914400" rtl="1" eaLnBrk="1" latinLnBrk="0" hangingPunct="1">
                        <a:defRPr sz="1800" b="1" kern="1200">
                          <a:solidFill>
                            <a:schemeClr val="lt1"/>
                          </a:solidFill>
                          <a:latin typeface="Constantia"/>
                        </a:defRPr>
                      </a:lvl8pPr>
                      <a:lvl9pPr marL="3657600" algn="r" defTabSz="914400" rtl="1" eaLnBrk="1" latinLnBrk="0" hangingPunct="1">
                        <a:defRPr sz="1800" b="1" kern="1200">
                          <a:solidFill>
                            <a:schemeClr val="lt1"/>
                          </a:solidFill>
                          <a:latin typeface="Constantia"/>
                        </a:defRPr>
                      </a:lvl9pPr>
                    </a:lstStyle>
                    <a:p>
                      <a:pPr algn="just" rtl="1">
                        <a:lnSpc>
                          <a:spcPct val="115000"/>
                        </a:lnSpc>
                        <a:spcAft>
                          <a:spcPts val="1000"/>
                        </a:spcAft>
                      </a:pPr>
                      <a:r>
                        <a:rPr lang="he-IL" sz="2000">
                          <a:effectLst/>
                          <a:latin typeface="David" panose="020E0502060401010101" pitchFamily="34" charset="-79"/>
                          <a:cs typeface="David" panose="020E0502060401010101" pitchFamily="34" charset="-79"/>
                        </a:rPr>
                        <a:t>מכל שקל נוסף </a:t>
                      </a:r>
                      <a:endParaRPr lang="en-US" sz="200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מכל שקל נוסף</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47%</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a:effectLst/>
                          <a:latin typeface="David" panose="020E0502060401010101" pitchFamily="34" charset="-79"/>
                          <a:cs typeface="David" panose="020E0502060401010101" pitchFamily="34" charset="-79"/>
                        </a:rPr>
                        <a:t> </a:t>
                      </a:r>
                      <a:endParaRPr lang="en-US" sz="200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tc>
                  <a:txBody>
                    <a:bodyPr/>
                    <a:lstStyle>
                      <a:lvl1pPr marL="0" algn="r" defTabSz="914400" rtl="1" eaLnBrk="1" latinLnBrk="0" hangingPunct="1">
                        <a:defRPr sz="1800" kern="1200">
                          <a:solidFill>
                            <a:schemeClr val="dk1"/>
                          </a:solidFill>
                          <a:latin typeface="Constantia"/>
                        </a:defRPr>
                      </a:lvl1pPr>
                      <a:lvl2pPr marL="457200" algn="r" defTabSz="914400" rtl="1" eaLnBrk="1" latinLnBrk="0" hangingPunct="1">
                        <a:defRPr sz="1800" kern="1200">
                          <a:solidFill>
                            <a:schemeClr val="dk1"/>
                          </a:solidFill>
                          <a:latin typeface="Constantia"/>
                        </a:defRPr>
                      </a:lvl2pPr>
                      <a:lvl3pPr marL="914400" algn="r" defTabSz="914400" rtl="1" eaLnBrk="1" latinLnBrk="0" hangingPunct="1">
                        <a:defRPr sz="1800" kern="1200">
                          <a:solidFill>
                            <a:schemeClr val="dk1"/>
                          </a:solidFill>
                          <a:latin typeface="Constantia"/>
                        </a:defRPr>
                      </a:lvl3pPr>
                      <a:lvl4pPr marL="1371600" algn="r" defTabSz="914400" rtl="1" eaLnBrk="1" latinLnBrk="0" hangingPunct="1">
                        <a:defRPr sz="1800" kern="1200">
                          <a:solidFill>
                            <a:schemeClr val="dk1"/>
                          </a:solidFill>
                          <a:latin typeface="Constantia"/>
                        </a:defRPr>
                      </a:lvl4pPr>
                      <a:lvl5pPr marL="1828800" algn="r" defTabSz="914400" rtl="1" eaLnBrk="1" latinLnBrk="0" hangingPunct="1">
                        <a:defRPr sz="1800" kern="1200">
                          <a:solidFill>
                            <a:schemeClr val="dk1"/>
                          </a:solidFill>
                          <a:latin typeface="Constantia"/>
                        </a:defRPr>
                      </a:lvl5pPr>
                      <a:lvl6pPr marL="2286000" algn="r" defTabSz="914400" rtl="1" eaLnBrk="1" latinLnBrk="0" hangingPunct="1">
                        <a:defRPr sz="1800" kern="1200">
                          <a:solidFill>
                            <a:schemeClr val="dk1"/>
                          </a:solidFill>
                          <a:latin typeface="Constantia"/>
                        </a:defRPr>
                      </a:lvl6pPr>
                      <a:lvl7pPr marL="2743200" algn="r" defTabSz="914400" rtl="1" eaLnBrk="1" latinLnBrk="0" hangingPunct="1">
                        <a:defRPr sz="1800" kern="1200">
                          <a:solidFill>
                            <a:schemeClr val="dk1"/>
                          </a:solidFill>
                          <a:latin typeface="Constantia"/>
                        </a:defRPr>
                      </a:lvl7pPr>
                      <a:lvl8pPr marL="3200400" algn="r" defTabSz="914400" rtl="1" eaLnBrk="1" latinLnBrk="0" hangingPunct="1">
                        <a:defRPr sz="1800" kern="1200">
                          <a:solidFill>
                            <a:schemeClr val="dk1"/>
                          </a:solidFill>
                          <a:latin typeface="Constantia"/>
                        </a:defRPr>
                      </a:lvl8pPr>
                      <a:lvl9pPr marL="3657600" algn="r" defTabSz="914400" rtl="1" eaLnBrk="1" latinLnBrk="0" hangingPunct="1">
                        <a:defRPr sz="1800" kern="1200">
                          <a:solidFill>
                            <a:schemeClr val="dk1"/>
                          </a:solidFill>
                          <a:latin typeface="Constantia"/>
                        </a:defRPr>
                      </a:lvl9pPr>
                    </a:lstStyle>
                    <a:p>
                      <a:pPr algn="just" rtl="1">
                        <a:lnSpc>
                          <a:spcPct val="115000"/>
                        </a:lnSpc>
                        <a:spcAft>
                          <a:spcPts val="1000"/>
                        </a:spcAft>
                      </a:pPr>
                      <a:r>
                        <a:rPr lang="he-IL" sz="2000" dirty="0">
                          <a:effectLst/>
                          <a:latin typeface="David" panose="020E0502060401010101" pitchFamily="34" charset="-79"/>
                          <a:cs typeface="David" panose="020E0502060401010101" pitchFamily="34" charset="-79"/>
                        </a:rPr>
                        <a:t> </a:t>
                      </a:r>
                      <a:endParaRPr lang="en-US" sz="2000" dirty="0">
                        <a:effectLst/>
                        <a:latin typeface="David" panose="020E0502060401010101" pitchFamily="34" charset="-79"/>
                        <a:ea typeface="Calibri" panose="020F0502020204030204" pitchFamily="34" charset="0"/>
                        <a:cs typeface="David" panose="020E0502060401010101" pitchFamily="34" charset="-79"/>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F6FC6">
                        <a:tint val="20000"/>
                      </a:srgb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107324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 name="תמונה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7240" y="1299213"/>
            <a:ext cx="5508538" cy="3894293"/>
          </a:xfrm>
          <a:prstGeom prst="rect">
            <a:avLst/>
          </a:prstGeom>
        </p:spPr>
      </p:pic>
      <p:sp>
        <p:nvSpPr>
          <p:cNvPr id="7" name="כותרת משנה 2"/>
          <p:cNvSpPr>
            <a:spLocks noGrp="1"/>
          </p:cNvSpPr>
          <p:nvPr>
            <p:ph type="subTitle" idx="1"/>
          </p:nvPr>
        </p:nvSpPr>
        <p:spPr>
          <a:xfrm>
            <a:off x="302816" y="4812346"/>
            <a:ext cx="7632848" cy="1752600"/>
          </a:xfrm>
        </p:spPr>
        <p:txBody>
          <a:bodyPr>
            <a:normAutofit/>
          </a:bodyPr>
          <a:lstStyle/>
          <a:p>
            <a:r>
              <a:rPr lang="he-IL" sz="3200" b="1" dirty="0">
                <a:latin typeface="David" panose="020E0502060401010101" pitchFamily="34" charset="-79"/>
                <a:cs typeface="David" panose="020E0502060401010101" pitchFamily="34" charset="-79"/>
              </a:rPr>
              <a:t>מרצה: יועץ מס ירון גינדי, נשיא לשכת יועצי המס</a:t>
            </a:r>
            <a:endParaRPr lang="en-US" sz="3200" b="1" dirty="0">
              <a:latin typeface="David" panose="020E0502060401010101" pitchFamily="34" charset="-79"/>
              <a:cs typeface="David" panose="020E0502060401010101" pitchFamily="34" charset="-79"/>
            </a:endParaRPr>
          </a:p>
          <a:p>
            <a:r>
              <a:rPr lang="en-US" sz="3200" b="1" dirty="0">
                <a:latin typeface="David" panose="020E0502060401010101" pitchFamily="34" charset="-79"/>
                <a:cs typeface="David" panose="020E0502060401010101" pitchFamily="34" charset="-79"/>
              </a:rPr>
              <a:t>yaron@ygindi.com</a:t>
            </a:r>
            <a:r>
              <a:rPr lang="he-IL" sz="3200" b="1" dirty="0">
                <a:latin typeface="David" panose="020E0502060401010101" pitchFamily="34" charset="-79"/>
                <a:cs typeface="David" panose="020E0502060401010101" pitchFamily="34" charset="-79"/>
              </a:rPr>
              <a:t>מייל: </a:t>
            </a:r>
          </a:p>
          <a:p>
            <a:endParaRPr lang="he-IL" sz="3200" dirty="0">
              <a:latin typeface="David" panose="020E0502060401010101" pitchFamily="34" charset="-79"/>
              <a:cs typeface="David" panose="020E0502060401010101" pitchFamily="34" charset="-79"/>
            </a:endParaRPr>
          </a:p>
        </p:txBody>
      </p:sp>
      <p:sp>
        <p:nvSpPr>
          <p:cNvPr id="5" name="כותרת 1"/>
          <p:cNvSpPr>
            <a:spLocks noGrp="1"/>
          </p:cNvSpPr>
          <p:nvPr>
            <p:ph type="ctrTitle"/>
          </p:nvPr>
        </p:nvSpPr>
        <p:spPr>
          <a:xfrm>
            <a:off x="-112216" y="823530"/>
            <a:ext cx="7920880" cy="2232249"/>
          </a:xfrm>
        </p:spPr>
        <p:txBody>
          <a:bodyPr>
            <a:noAutofit/>
          </a:bodyPr>
          <a:lstStyle/>
          <a:p>
            <a:pPr algn="ctr" rtl="1"/>
            <a:r>
              <a:rPr lang="he-IL" sz="8000" b="1" dirty="0">
                <a:latin typeface="David" panose="020E0502060401010101" pitchFamily="34" charset="-79"/>
                <a:cs typeface="David" panose="020E0502060401010101" pitchFamily="34" charset="-79"/>
              </a:rPr>
              <a:t>תודה על ההקשבה</a:t>
            </a:r>
            <a:endParaRPr lang="en-US" sz="8000"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003095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txBox="1">
            <a:spLocks/>
          </p:cNvSpPr>
          <p:nvPr/>
        </p:nvSpPr>
        <p:spPr>
          <a:xfrm>
            <a:off x="2286000" y="-165968"/>
            <a:ext cx="8229600" cy="1143000"/>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chemeClr val="accent4"/>
                </a:solidFill>
                <a:effectLst/>
                <a:uLnTx/>
                <a:uFillTx/>
                <a:latin typeface="Calibri"/>
                <a:ea typeface="+mj-ea"/>
                <a:cs typeface="David" panose="020E0502060401010101" pitchFamily="34" charset="-79"/>
              </a:rPr>
              <a:t>דוגמה מספרית לחישוב המס החודשי, להכנסה בסך – 10,273₪ לרווקה </a:t>
            </a:r>
          </a:p>
        </p:txBody>
      </p:sp>
      <p:graphicFrame>
        <p:nvGraphicFramePr>
          <p:cNvPr id="4" name="טבלה 3"/>
          <p:cNvGraphicFramePr>
            <a:graphicFrameLocks noGrp="1"/>
          </p:cNvGraphicFramePr>
          <p:nvPr>
            <p:extLst>
              <p:ext uri="{D42A27DB-BD31-4B8C-83A1-F6EECF244321}">
                <p14:modId xmlns:p14="http://schemas.microsoft.com/office/powerpoint/2010/main" val="3590917848"/>
              </p:ext>
            </p:extLst>
          </p:nvPr>
        </p:nvGraphicFramePr>
        <p:xfrm>
          <a:off x="1716336" y="1354266"/>
          <a:ext cx="9002464" cy="3044443"/>
        </p:xfrm>
        <a:graphic>
          <a:graphicData uri="http://schemas.openxmlformats.org/drawingml/2006/table">
            <a:tbl>
              <a:tblPr rtl="1"/>
              <a:tblGrid>
                <a:gridCol w="2489444">
                  <a:extLst>
                    <a:ext uri="{9D8B030D-6E8A-4147-A177-3AD203B41FA5}">
                      <a16:colId xmlns:a16="http://schemas.microsoft.com/office/drawing/2014/main" val="20000"/>
                    </a:ext>
                  </a:extLst>
                </a:gridCol>
                <a:gridCol w="3491338">
                  <a:extLst>
                    <a:ext uri="{9D8B030D-6E8A-4147-A177-3AD203B41FA5}">
                      <a16:colId xmlns:a16="http://schemas.microsoft.com/office/drawing/2014/main" val="20001"/>
                    </a:ext>
                  </a:extLst>
                </a:gridCol>
                <a:gridCol w="3021682">
                  <a:extLst>
                    <a:ext uri="{9D8B030D-6E8A-4147-A177-3AD203B41FA5}">
                      <a16:colId xmlns:a16="http://schemas.microsoft.com/office/drawing/2014/main" val="20002"/>
                    </a:ext>
                  </a:extLst>
                </a:gridCol>
              </a:tblGrid>
              <a:tr h="457435">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2200" b="1" i="0" u="none" strike="noStrike" dirty="0">
                          <a:solidFill>
                            <a:srgbClr val="000000"/>
                          </a:solidFill>
                          <a:effectLst/>
                          <a:latin typeface="David" panose="020E0502060401010101" pitchFamily="34" charset="-79"/>
                          <a:cs typeface="David" panose="020E0502060401010101" pitchFamily="34" charset="-79"/>
                        </a:rPr>
                        <a:t>שכר ב ₪   </a:t>
                      </a:r>
                    </a:p>
                  </a:txBody>
                  <a:tcPr marL="9525" marR="9525" marT="9525"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2200" b="1" i="0" u="none" strike="noStrike" dirty="0">
                          <a:solidFill>
                            <a:srgbClr val="000000"/>
                          </a:solidFill>
                          <a:effectLst/>
                          <a:latin typeface="David" panose="020E0502060401010101" pitchFamily="34" charset="-79"/>
                          <a:cs typeface="David" panose="020E0502060401010101" pitchFamily="34" charset="-79"/>
                        </a:rPr>
                        <a:t>חישוב המס </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1" fontAlgn="b"/>
                      <a:r>
                        <a:rPr lang="he-IL" sz="2200" b="1" i="0" u="none" strike="noStrike">
                          <a:solidFill>
                            <a:srgbClr val="000000"/>
                          </a:solidFill>
                          <a:effectLst/>
                          <a:latin typeface="David" panose="020E0502060401010101" pitchFamily="34" charset="-79"/>
                          <a:cs typeface="David" panose="020E0502060401010101" pitchFamily="34" charset="-79"/>
                        </a:rPr>
                        <a:t>סה"כ מס למדרגה</a:t>
                      </a:r>
                    </a:p>
                  </a:txBody>
                  <a:tcPr marL="9525" marR="9525" marT="9525"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0"/>
                  </a:ext>
                </a:extLst>
              </a:tr>
              <a:tr h="457435">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2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2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2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57435">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6,310</a:t>
                      </a:r>
                    </a:p>
                  </a:txBody>
                  <a:tcPr marL="9525" marR="9525" marT="9525"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6,310*10%</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631</a:t>
                      </a:r>
                    </a:p>
                  </a:txBody>
                  <a:tcPr marL="9525" marR="9525" marT="9525"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2"/>
                  </a:ext>
                </a:extLst>
              </a:tr>
              <a:tr h="571912">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 2,739=9,050-6,311</a:t>
                      </a:r>
                    </a:p>
                  </a:txBody>
                  <a:tcPr marL="9525" marR="9525" marT="9525"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2,739*14%</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383</a:t>
                      </a:r>
                    </a:p>
                  </a:txBody>
                  <a:tcPr marL="9525" marR="9525" marT="9525"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76064">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 1,222=10,273-9,051</a:t>
                      </a:r>
                      <a:endParaRPr kumimoji="0" lang="he-IL" sz="2200" b="1"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marL="9525" marR="9525" marT="9525"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1,222*20%</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244</a:t>
                      </a:r>
                    </a:p>
                  </a:txBody>
                  <a:tcPr marL="9525" marR="9525" marT="9525"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4"/>
                  </a:ext>
                </a:extLst>
              </a:tr>
              <a:tr h="524162">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2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endParaRPr lang="he-IL" sz="22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Constantia"/>
                        </a:defRPr>
                      </a:lvl1pPr>
                      <a:lvl2pPr marL="457200" algn="r" defTabSz="914400" rtl="1" eaLnBrk="1" latinLnBrk="0" hangingPunct="1">
                        <a:defRPr sz="1800" kern="1200">
                          <a:solidFill>
                            <a:schemeClr val="tx1"/>
                          </a:solidFill>
                          <a:latin typeface="Constantia"/>
                        </a:defRPr>
                      </a:lvl2pPr>
                      <a:lvl3pPr marL="914400" algn="r" defTabSz="914400" rtl="1" eaLnBrk="1" latinLnBrk="0" hangingPunct="1">
                        <a:defRPr sz="1800" kern="1200">
                          <a:solidFill>
                            <a:schemeClr val="tx1"/>
                          </a:solidFill>
                          <a:latin typeface="Constantia"/>
                        </a:defRPr>
                      </a:lvl3pPr>
                      <a:lvl4pPr marL="1371600" algn="r" defTabSz="914400" rtl="1" eaLnBrk="1" latinLnBrk="0" hangingPunct="1">
                        <a:defRPr sz="1800" kern="1200">
                          <a:solidFill>
                            <a:schemeClr val="tx1"/>
                          </a:solidFill>
                          <a:latin typeface="Constantia"/>
                        </a:defRPr>
                      </a:lvl4pPr>
                      <a:lvl5pPr marL="1828800" algn="r" defTabSz="914400" rtl="1" eaLnBrk="1" latinLnBrk="0" hangingPunct="1">
                        <a:defRPr sz="1800" kern="1200">
                          <a:solidFill>
                            <a:schemeClr val="tx1"/>
                          </a:solidFill>
                          <a:latin typeface="Constantia"/>
                        </a:defRPr>
                      </a:lvl5pPr>
                      <a:lvl6pPr marL="2286000" algn="r" defTabSz="914400" rtl="1" eaLnBrk="1" latinLnBrk="0" hangingPunct="1">
                        <a:defRPr sz="1800" kern="1200">
                          <a:solidFill>
                            <a:schemeClr val="tx1"/>
                          </a:solidFill>
                          <a:latin typeface="Constantia"/>
                        </a:defRPr>
                      </a:lvl6pPr>
                      <a:lvl7pPr marL="2743200" algn="r" defTabSz="914400" rtl="1" eaLnBrk="1" latinLnBrk="0" hangingPunct="1">
                        <a:defRPr sz="1800" kern="1200">
                          <a:solidFill>
                            <a:schemeClr val="tx1"/>
                          </a:solidFill>
                          <a:latin typeface="Constantia"/>
                        </a:defRPr>
                      </a:lvl7pPr>
                      <a:lvl8pPr marL="3200400" algn="r" defTabSz="914400" rtl="1" eaLnBrk="1" latinLnBrk="0" hangingPunct="1">
                        <a:defRPr sz="1800" kern="1200">
                          <a:solidFill>
                            <a:schemeClr val="tx1"/>
                          </a:solidFill>
                          <a:latin typeface="Constantia"/>
                        </a:defRPr>
                      </a:lvl8pPr>
                      <a:lvl9pPr marL="3657600" algn="r" defTabSz="914400" rtl="1" eaLnBrk="1" latinLnBrk="0" hangingPunct="1">
                        <a:defRPr sz="1800" kern="1200">
                          <a:solidFill>
                            <a:schemeClr val="tx1"/>
                          </a:solidFill>
                          <a:latin typeface="Constantia"/>
                        </a:defRPr>
                      </a:lvl9pPr>
                    </a:lstStyle>
                    <a:p>
                      <a:pPr algn="ctr" rtl="0" fontAlgn="b"/>
                      <a:r>
                        <a:rPr lang="he-IL" sz="2200" b="1" i="0" u="none" strike="noStrike" dirty="0">
                          <a:solidFill>
                            <a:srgbClr val="000000"/>
                          </a:solidFill>
                          <a:effectLst/>
                          <a:latin typeface="David" panose="020E0502060401010101" pitchFamily="34" charset="-79"/>
                          <a:cs typeface="David" panose="020E0502060401010101" pitchFamily="34" charset="-79"/>
                        </a:rPr>
                        <a:t>1,258</a:t>
                      </a:r>
                    </a:p>
                  </a:txBody>
                  <a:tcPr marL="9525" marR="9525" marT="9525"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2" name="מלבן 1"/>
          <p:cNvSpPr/>
          <p:nvPr/>
        </p:nvSpPr>
        <p:spPr>
          <a:xfrm>
            <a:off x="4432300" y="4504034"/>
            <a:ext cx="6286500" cy="1200329"/>
          </a:xfrm>
          <a:prstGeom prst="rect">
            <a:avLst/>
          </a:prstGeom>
        </p:spPr>
        <p:txBody>
          <a:bodyPr wrap="square">
            <a:spAutoFit/>
          </a:bodyPr>
          <a:lstStyle/>
          <a:p>
            <a:r>
              <a:rPr lang="he-IL" sz="2400" dirty="0">
                <a:latin typeface="David" panose="020E0502060401010101" pitchFamily="34" charset="-79"/>
                <a:cs typeface="David" panose="020E0502060401010101" pitchFamily="34" charset="-79"/>
              </a:rPr>
              <a:t>ובסך </a:t>
            </a:r>
            <a:r>
              <a:rPr lang="he-IL" sz="2400" dirty="0" err="1">
                <a:latin typeface="David" panose="020E0502060401010101" pitchFamily="34" charset="-79"/>
                <a:cs typeface="David" panose="020E0502060401010101" pitchFamily="34" charset="-79"/>
              </a:rPr>
              <a:t>הכל</a:t>
            </a:r>
            <a:r>
              <a:rPr lang="he-IL" sz="2400" dirty="0">
                <a:latin typeface="David" panose="020E0502060401010101" pitchFamily="34" charset="-79"/>
                <a:cs typeface="David" panose="020E0502060401010101" pitchFamily="34" charset="-79"/>
              </a:rPr>
              <a:t> תחויב במס הכנסה בסך של </a:t>
            </a:r>
            <a:r>
              <a:rPr lang="he-IL" sz="2400" b="1" dirty="0">
                <a:latin typeface="David" panose="020E0502060401010101" pitchFamily="34" charset="-79"/>
                <a:cs typeface="David" panose="020E0502060401010101" pitchFamily="34" charset="-79"/>
              </a:rPr>
              <a:t>1,258</a:t>
            </a:r>
            <a:r>
              <a:rPr lang="he-IL" sz="2400" dirty="0">
                <a:latin typeface="David" panose="020E0502060401010101" pitchFamily="34" charset="-79"/>
                <a:cs typeface="David" panose="020E0502060401010101" pitchFamily="34" charset="-79"/>
              </a:rPr>
              <a:t> ₪ לחודש. </a:t>
            </a:r>
          </a:p>
          <a:p>
            <a:endParaRPr lang="he-IL" sz="2400" dirty="0">
              <a:latin typeface="David" panose="020E0502060401010101" pitchFamily="34" charset="-79"/>
              <a:cs typeface="David" panose="020E0502060401010101" pitchFamily="34" charset="-79"/>
            </a:endParaRPr>
          </a:p>
          <a:p>
            <a:r>
              <a:rPr lang="he-IL" sz="2400" b="1" dirty="0">
                <a:latin typeface="David" panose="020E0502060401010101" pitchFamily="34" charset="-79"/>
                <a:cs typeface="David" panose="020E0502060401010101" pitchFamily="34" charset="-79"/>
              </a:rPr>
              <a:t>האם זהו מס סופי?</a:t>
            </a:r>
            <a:endParaRPr lang="en-US" sz="2400"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960945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16" y="4775944"/>
            <a:ext cx="3683000" cy="2603718"/>
          </a:xfrm>
          <a:prstGeom prst="rect">
            <a:avLst/>
          </a:prstGeom>
        </p:spPr>
      </p:pic>
      <p:sp>
        <p:nvSpPr>
          <p:cNvPr id="3" name="כותרת 1"/>
          <p:cNvSpPr>
            <a:spLocks noGrp="1"/>
          </p:cNvSpPr>
          <p:nvPr>
            <p:ph type="title"/>
          </p:nvPr>
        </p:nvSpPr>
        <p:spPr>
          <a:xfrm>
            <a:off x="2235200" y="-98524"/>
            <a:ext cx="8229600" cy="1143000"/>
          </a:xfrm>
        </p:spPr>
        <p:txBody>
          <a:bodyPr/>
          <a:lstStyle/>
          <a:p>
            <a:pPr algn="ctr"/>
            <a:r>
              <a:rPr lang="he-IL" b="1" dirty="0">
                <a:latin typeface="David" panose="020E0502060401010101" pitchFamily="34" charset="-79"/>
                <a:cs typeface="David" panose="020E0502060401010101" pitchFamily="34" charset="-79"/>
              </a:rPr>
              <a:t>נקודות זיכוי</a:t>
            </a:r>
          </a:p>
        </p:txBody>
      </p:sp>
      <p:sp>
        <p:nvSpPr>
          <p:cNvPr id="4" name="מציין מיקום תוכן 2"/>
          <p:cNvSpPr txBox="1">
            <a:spLocks/>
          </p:cNvSpPr>
          <p:nvPr/>
        </p:nvSpPr>
        <p:spPr>
          <a:xfrm>
            <a:off x="1930400" y="1044476"/>
            <a:ext cx="8229600" cy="2088232"/>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marR="0" lvl="0" indent="0" algn="r" defTabSz="914400" rtl="1" eaLnBrk="1" fontAlgn="auto" latinLnBrk="0" hangingPunct="1">
              <a:lnSpc>
                <a:spcPct val="100000"/>
              </a:lnSpc>
              <a:spcBef>
                <a:spcPct val="20000"/>
              </a:spcBef>
              <a:spcAft>
                <a:spcPts val="0"/>
              </a:spcAft>
              <a:buClr>
                <a:srgbClr val="0BD0D9"/>
              </a:buClr>
              <a:buSzPct val="95000"/>
              <a:buFont typeface="Wingdings 2"/>
              <a:buNone/>
              <a:tabLst/>
              <a:defRPr/>
            </a:pPr>
            <a:r>
              <a:rPr kumimoji="0" lang="he-IL" sz="2800" b="0" i="0" u="none" strike="noStrike" kern="1200" cap="none" spc="0" normalizeH="0" baseline="0" noProof="0">
                <a:ln>
                  <a:noFill/>
                </a:ln>
                <a:solidFill>
                  <a:sysClr val="windowText" lastClr="000000"/>
                </a:solidFill>
                <a:effectLst/>
                <a:uLnTx/>
                <a:uFillTx/>
                <a:latin typeface="Constantia"/>
                <a:ea typeface="+mn-ea"/>
                <a:cs typeface="David" panose="020E0502060401010101" pitchFamily="34" charset="-79"/>
              </a:rPr>
              <a:t>נקודת זיכוי היא הפחתה (זיכוי) מגובה מס ההכנסה על ההכנסה החייבת במס. קיימת רשימה סגורה של קריטריונים אשר עמידה בהם מקנה נקודות זיכוי.</a:t>
            </a:r>
            <a:endParaRPr kumimoji="0" lang="he-IL" sz="2800" b="0" i="0" u="none" strike="noStrike" kern="1200" cap="none" spc="0" normalizeH="0" baseline="0" noProof="0" dirty="0">
              <a:ln>
                <a:noFill/>
              </a:ln>
              <a:solidFill>
                <a:sysClr val="windowText" lastClr="000000"/>
              </a:solidFill>
              <a:effectLst/>
              <a:uLnTx/>
              <a:uFillTx/>
              <a:latin typeface="Constantia"/>
              <a:ea typeface="+mn-ea"/>
              <a:cs typeface="David" panose="020E0502060401010101" pitchFamily="34" charset="-79"/>
            </a:endParaRPr>
          </a:p>
        </p:txBody>
      </p:sp>
      <p:sp>
        <p:nvSpPr>
          <p:cNvPr id="5" name="מלבן 4"/>
          <p:cNvSpPr/>
          <p:nvPr/>
        </p:nvSpPr>
        <p:spPr>
          <a:xfrm>
            <a:off x="1904740" y="2403078"/>
            <a:ext cx="8280920" cy="3385542"/>
          </a:xfrm>
          <a:prstGeom prst="rect">
            <a:avLst/>
          </a:prstGeom>
        </p:spPr>
        <p:txBody>
          <a:bodyPr wrap="square">
            <a:spAutoFit/>
          </a:bodyPr>
          <a:lstStyle/>
          <a:p>
            <a:r>
              <a:rPr lang="he-IL" sz="2000" b="1" u="sng" dirty="0">
                <a:solidFill>
                  <a:prstClr val="black"/>
                </a:solidFill>
                <a:latin typeface="Constantia"/>
                <a:cs typeface="David" panose="020E0502060401010101" pitchFamily="34" charset="-79"/>
              </a:rPr>
              <a:t>שווי נקודת זיכוי 2019:</a:t>
            </a:r>
          </a:p>
          <a:p>
            <a:r>
              <a:rPr lang="he-IL" sz="2000" b="1" dirty="0">
                <a:solidFill>
                  <a:prstClr val="black"/>
                </a:solidFill>
                <a:latin typeface="Constantia"/>
                <a:cs typeface="David" panose="020E0502060401010101" pitchFamily="34" charset="-79"/>
              </a:rPr>
              <a:t>שנתי: 2,616 ₪ 		חודשי: 218 ₪ </a:t>
            </a:r>
          </a:p>
          <a:p>
            <a:r>
              <a:rPr lang="he-IL" b="1" dirty="0">
                <a:solidFill>
                  <a:prstClr val="black"/>
                </a:solidFill>
                <a:latin typeface="Constantia"/>
                <a:cs typeface="David" panose="020E0502060401010101" pitchFamily="34" charset="-79"/>
              </a:rPr>
              <a:t>לכמה נקודות זיכוי אני זכאי?</a:t>
            </a:r>
            <a:endParaRPr lang="en-US" b="1" dirty="0">
              <a:solidFill>
                <a:prstClr val="black"/>
              </a:solidFill>
              <a:latin typeface="Constantia"/>
            </a:endParaRPr>
          </a:p>
          <a:p>
            <a:r>
              <a:rPr lang="he-IL" dirty="0">
                <a:solidFill>
                  <a:prstClr val="black"/>
                </a:solidFill>
                <a:latin typeface="Constantia"/>
                <a:cs typeface="David" panose="020E0502060401010101" pitchFamily="34" charset="-79"/>
              </a:rPr>
              <a:t>תושב ישראל				2.25</a:t>
            </a:r>
            <a:endParaRPr lang="en-US" dirty="0">
              <a:solidFill>
                <a:prstClr val="black"/>
              </a:solidFill>
              <a:latin typeface="Constantia"/>
            </a:endParaRPr>
          </a:p>
          <a:p>
            <a:r>
              <a:rPr lang="he-IL" dirty="0">
                <a:solidFill>
                  <a:prstClr val="black"/>
                </a:solidFill>
                <a:latin typeface="Constantia"/>
                <a:cs typeface="David" panose="020E0502060401010101" pitchFamily="34" charset="-79"/>
              </a:rPr>
              <a:t>תושבת ישראל				2.75</a:t>
            </a:r>
          </a:p>
          <a:p>
            <a:r>
              <a:rPr lang="he-IL" dirty="0">
                <a:solidFill>
                  <a:prstClr val="black"/>
                </a:solidFill>
                <a:latin typeface="Constantia"/>
                <a:cs typeface="David" panose="020E0502060401010101" pitchFamily="34" charset="-79"/>
              </a:rPr>
              <a:t>בגין ילדים ( תלוי גיל )				1-2		</a:t>
            </a:r>
            <a:endParaRPr lang="en-US" dirty="0">
              <a:solidFill>
                <a:prstClr val="black"/>
              </a:solidFill>
              <a:latin typeface="Constantia"/>
            </a:endParaRPr>
          </a:p>
          <a:p>
            <a:r>
              <a:rPr lang="he-IL" dirty="0">
                <a:solidFill>
                  <a:prstClr val="black"/>
                </a:solidFill>
                <a:latin typeface="Constantia"/>
                <a:cs typeface="David" panose="020E0502060401010101" pitchFamily="34" charset="-79"/>
              </a:rPr>
              <a:t>תושב/ת עם ילד נטול יכולת 			4.25/ 4.75</a:t>
            </a:r>
            <a:endParaRPr lang="en-US" dirty="0">
              <a:solidFill>
                <a:prstClr val="black"/>
              </a:solidFill>
              <a:latin typeface="Constantia"/>
            </a:endParaRPr>
          </a:p>
          <a:p>
            <a:r>
              <a:rPr lang="he-IL" dirty="0">
                <a:solidFill>
                  <a:prstClr val="black"/>
                </a:solidFill>
                <a:latin typeface="Constantia"/>
                <a:cs typeface="David" panose="020E0502060401010101" pitchFamily="34" charset="-79"/>
              </a:rPr>
              <a:t>תושב גרוש המשלם מזונות לגרושה / ילד	 	3.25</a:t>
            </a:r>
            <a:endParaRPr lang="en-US" dirty="0">
              <a:solidFill>
                <a:prstClr val="black"/>
              </a:solidFill>
              <a:latin typeface="Constantia"/>
            </a:endParaRPr>
          </a:p>
          <a:p>
            <a:r>
              <a:rPr lang="he-IL" dirty="0">
                <a:solidFill>
                  <a:prstClr val="black"/>
                </a:solidFill>
                <a:latin typeface="Constantia"/>
                <a:cs typeface="David" panose="020E0502060401010101" pitchFamily="34" charset="-79"/>
              </a:rPr>
              <a:t>תושב/ת ישראל חד הורי/ת 			3.25/ 3.75</a:t>
            </a:r>
            <a:endParaRPr lang="en-US" dirty="0">
              <a:solidFill>
                <a:prstClr val="black"/>
              </a:solidFill>
              <a:latin typeface="Constantia"/>
            </a:endParaRPr>
          </a:p>
          <a:p>
            <a:r>
              <a:rPr lang="he-IL" dirty="0">
                <a:solidFill>
                  <a:prstClr val="black"/>
                </a:solidFill>
                <a:latin typeface="Constantia"/>
                <a:cs typeface="David" panose="020E0502060401010101" pitchFamily="34" charset="-79"/>
              </a:rPr>
              <a:t>תושב ישראל חייל/חיילת משוחרר/ת		4.25/ 4.75 </a:t>
            </a:r>
          </a:p>
          <a:p>
            <a:r>
              <a:rPr lang="he-IL" sz="1200" dirty="0">
                <a:solidFill>
                  <a:prstClr val="black"/>
                </a:solidFill>
                <a:latin typeface="Constantia"/>
                <a:cs typeface="David" panose="020E0502060401010101" pitchFamily="34" charset="-79"/>
              </a:rPr>
              <a:t>(בכפוף לסייגים בהתאם לחודשי השירות)</a:t>
            </a:r>
            <a:endParaRPr lang="en-US" sz="1200" dirty="0">
              <a:solidFill>
                <a:prstClr val="black"/>
              </a:solidFill>
              <a:latin typeface="Constantia"/>
            </a:endParaRPr>
          </a:p>
          <a:p>
            <a:r>
              <a:rPr lang="he-IL" dirty="0">
                <a:solidFill>
                  <a:prstClr val="black"/>
                </a:solidFill>
                <a:latin typeface="Constantia"/>
                <a:cs typeface="David" panose="020E0502060401010101" pitchFamily="34" charset="-79"/>
              </a:rPr>
              <a:t>תושב/ת ישראל שסיים תואר ראשון בשנת המס העוקבת לסיום התואר או זו שלאחריה  3.25/ 3.75</a:t>
            </a:r>
            <a:endParaRPr lang="en-US" dirty="0">
              <a:solidFill>
                <a:prstClr val="black"/>
              </a:solidFill>
              <a:latin typeface="Constantia"/>
            </a:endParaRPr>
          </a:p>
        </p:txBody>
      </p:sp>
    </p:spTree>
    <p:extLst>
      <p:ext uri="{BB962C8B-B14F-4D97-AF65-F5344CB8AC3E}">
        <p14:creationId xmlns:p14="http://schemas.microsoft.com/office/powerpoint/2010/main" val="4109227895"/>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he-IL"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he-IL"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he-IL"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he-IL"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3484</TotalTime>
  <Words>5569</Words>
  <Application>Microsoft Office PowerPoint</Application>
  <PresentationFormat>מסך רחב</PresentationFormat>
  <Paragraphs>964</Paragraphs>
  <Slides>70</Slides>
  <Notes>2</Notes>
  <HiddenSlides>0</HiddenSlides>
  <MMClips>0</MMClips>
  <ScaleCrop>false</ScaleCrop>
  <HeadingPairs>
    <vt:vector size="6" baseType="variant">
      <vt:variant>
        <vt:lpstr>גופנים בשימוש</vt:lpstr>
      </vt:variant>
      <vt:variant>
        <vt:i4>7</vt:i4>
      </vt:variant>
      <vt:variant>
        <vt:lpstr>ערכת נושא</vt:lpstr>
      </vt:variant>
      <vt:variant>
        <vt:i4>2</vt:i4>
      </vt:variant>
      <vt:variant>
        <vt:lpstr>כותרות שקופיות</vt:lpstr>
      </vt:variant>
      <vt:variant>
        <vt:i4>70</vt:i4>
      </vt:variant>
    </vt:vector>
  </HeadingPairs>
  <TitlesOfParts>
    <vt:vector size="79" baseType="lpstr">
      <vt:lpstr>Arial</vt:lpstr>
      <vt:lpstr>Calibri</vt:lpstr>
      <vt:lpstr>Constantia</vt:lpstr>
      <vt:lpstr>David</vt:lpstr>
      <vt:lpstr>Symbol</vt:lpstr>
      <vt:lpstr>Wingdings</vt:lpstr>
      <vt:lpstr>Wingdings 2</vt:lpstr>
      <vt:lpstr>Diseño predeterminado</vt:lpstr>
      <vt:lpstr>3_Diseño predeterminado</vt:lpstr>
      <vt:lpstr>             מיסים בעסקים</vt:lpstr>
      <vt:lpstr>מה נלמד היום?</vt:lpstr>
      <vt:lpstr>מצגת של PowerPoint‏</vt:lpstr>
      <vt:lpstr>מצגת של PowerPoint‏</vt:lpstr>
      <vt:lpstr>מצגת של PowerPoint‏</vt:lpstr>
      <vt:lpstr>מצגת של PowerPoint‏</vt:lpstr>
      <vt:lpstr>מצגת של PowerPoint‏</vt:lpstr>
      <vt:lpstr>מצגת של PowerPoint‏</vt:lpstr>
      <vt:lpstr>נקודות זיכוי</vt:lpstr>
      <vt:lpstr>מצגת של PowerPoint‏</vt:lpstr>
      <vt:lpstr>מצגת של PowerPoint‏</vt:lpstr>
      <vt:lpstr>מצגת של PowerPoint‏</vt:lpstr>
      <vt:lpstr>הוצאות מוכרות</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שעות נוספות</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הודעה מוקדמת לפיטורים</vt:lpstr>
      <vt:lpstr>החוק לצמצום השימוש במזומן</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טיפים</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תודה על ההקשבה</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Avi Waller</dc:creator>
  <cp:lastModifiedBy>Hofit</cp:lastModifiedBy>
  <cp:revision>106</cp:revision>
  <cp:lastPrinted>2018-03-07T05:38:24Z</cp:lastPrinted>
  <dcterms:created xsi:type="dcterms:W3CDTF">2017-01-28T20:18:54Z</dcterms:created>
  <dcterms:modified xsi:type="dcterms:W3CDTF">2019-03-27T13:14:53Z</dcterms:modified>
</cp:coreProperties>
</file>